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3"/>
  </p:notesMasterIdLst>
  <p:sldIdLst>
    <p:sldId id="286" r:id="rId2"/>
    <p:sldId id="329" r:id="rId3"/>
    <p:sldId id="257" r:id="rId4"/>
    <p:sldId id="258" r:id="rId5"/>
    <p:sldId id="260" r:id="rId6"/>
    <p:sldId id="262" r:id="rId7"/>
    <p:sldId id="294" r:id="rId8"/>
    <p:sldId id="264" r:id="rId9"/>
    <p:sldId id="266" r:id="rId10"/>
    <p:sldId id="267" r:id="rId11"/>
    <p:sldId id="268" r:id="rId12"/>
    <p:sldId id="297" r:id="rId13"/>
    <p:sldId id="323" r:id="rId14"/>
    <p:sldId id="299" r:id="rId15"/>
    <p:sldId id="301" r:id="rId16"/>
    <p:sldId id="324" r:id="rId17"/>
    <p:sldId id="302" r:id="rId18"/>
    <p:sldId id="303" r:id="rId19"/>
    <p:sldId id="317" r:id="rId20"/>
    <p:sldId id="309" r:id="rId21"/>
    <p:sldId id="271" r:id="rId22"/>
    <p:sldId id="316" r:id="rId23"/>
    <p:sldId id="318" r:id="rId24"/>
    <p:sldId id="325" r:id="rId25"/>
    <p:sldId id="326" r:id="rId26"/>
    <p:sldId id="327" r:id="rId27"/>
    <p:sldId id="276" r:id="rId28"/>
    <p:sldId id="283" r:id="rId29"/>
    <p:sldId id="284" r:id="rId30"/>
    <p:sldId id="285" r:id="rId31"/>
    <p:sldId id="289" r:id="rId32"/>
    <p:sldId id="292" r:id="rId33"/>
    <p:sldId id="330" r:id="rId34"/>
    <p:sldId id="331" r:id="rId35"/>
    <p:sldId id="332" r:id="rId36"/>
    <p:sldId id="333" r:id="rId37"/>
    <p:sldId id="334" r:id="rId38"/>
    <p:sldId id="335" r:id="rId39"/>
    <p:sldId id="336" r:id="rId40"/>
    <p:sldId id="328" r:id="rId41"/>
    <p:sldId id="291" r:id="rId42"/>
  </p:sldIdLst>
  <p:sldSz cx="9144000" cy="6858000" type="screen4x3"/>
  <p:notesSz cx="6858000" cy="9144000"/>
  <p:defaultTextStyle>
    <a:defPPr>
      <a:defRPr lang="zh-TW"/>
    </a:defPPr>
    <a:lvl1pPr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533" autoAdjust="0"/>
    <p:restoredTop sz="94660"/>
  </p:normalViewPr>
  <p:slideViewPr>
    <p:cSldViewPr>
      <p:cViewPr varScale="1">
        <p:scale>
          <a:sx n="115" d="100"/>
          <a:sy n="115" d="100"/>
        </p:scale>
        <p:origin x="121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noProof="0"/>
              <a:t>按一下以編輯母片</a:t>
            </a:r>
          </a:p>
          <a:p>
            <a:pPr lvl="1"/>
            <a:r>
              <a:rPr lang="zh-TW" altLang="en-US" noProof="0"/>
              <a:t>第二層</a:t>
            </a:r>
          </a:p>
          <a:p>
            <a:pPr lvl="2"/>
            <a:r>
              <a:rPr lang="zh-TW" altLang="en-US" noProof="0"/>
              <a:t>第三層</a:t>
            </a:r>
          </a:p>
          <a:p>
            <a:pPr lvl="3"/>
            <a:r>
              <a:rPr lang="zh-TW" altLang="en-US" noProof="0"/>
              <a:t>第四層</a:t>
            </a:r>
          </a:p>
          <a:p>
            <a:pPr lvl="4"/>
            <a:r>
              <a:rPr lang="zh-TW" altLang="en-US" noProof="0"/>
              <a:t>第五層</a:t>
            </a:r>
          </a:p>
        </p:txBody>
      </p:sp>
      <p:sp>
        <p:nvSpPr>
          <p:cNvPr id="112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anose="020B0604020202020204" pitchFamily="34" charset="0"/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12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ED1384E5-4C33-4585-ACB9-B2DACC08C9D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25531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0"/>
              </a:spcBef>
            </a:pPr>
            <a:fld id="{EED93A09-E03B-4788-AB43-5D432AE698FF}" type="slidenum">
              <a:rPr lang="en-US" altLang="zh-TW"/>
              <a:pPr>
                <a:spcBef>
                  <a:spcPct val="0"/>
                </a:spcBef>
              </a:pPr>
              <a:t>3</a:t>
            </a:fld>
            <a:endParaRPr lang="en-US" altLang="zh-TW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  <p:extLst>
      <p:ext uri="{BB962C8B-B14F-4D97-AF65-F5344CB8AC3E}">
        <p14:creationId xmlns:p14="http://schemas.microsoft.com/office/powerpoint/2010/main" val="268030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5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7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8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1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2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4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5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6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7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8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9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20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21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22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23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24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25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10264" name="Rectangle 24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00200"/>
            <a:ext cx="7772400" cy="1828800"/>
          </a:xfrm>
        </p:spPr>
        <p:txBody>
          <a:bodyPr/>
          <a:lstStyle>
            <a:lvl1pPr>
              <a:defRPr sz="4800"/>
            </a:lvl1pPr>
          </a:lstStyle>
          <a:p>
            <a:pPr lvl="0"/>
            <a:r>
              <a:rPr lang="zh-TW" altLang="en-US" noProof="0"/>
              <a:t>按一下以編輯母片標題樣式</a:t>
            </a:r>
          </a:p>
        </p:txBody>
      </p:sp>
      <p:sp>
        <p:nvSpPr>
          <p:cNvPr id="10265" name="Rectangle 2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zh-TW" altLang="en-US" noProof="0"/>
              <a:t>按一下以編輯母片副標題樣式</a:t>
            </a:r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7" name="Rectangle 2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28" name="Rectangle 2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DAE829C-BC5D-48C3-BB93-E515594A6BBC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9002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189D35-A0B0-4296-A43F-EA8DB22541CD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90096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39ABF68-B465-4CFD-B111-440028E6D23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816207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2F6C39E-9A85-4471-BF3A-4E07069E5C1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060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B5FD718-E27A-4922-8561-445D2884A24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594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CDFB95B-9BDB-4942-B35B-10EAAC5CE3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0538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3E99D39-6CB0-4982-AAAE-D1673796EC63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4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94995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8CF75C4-9E2F-48CE-9153-EAD31F98755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5230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BE4D82-65AF-460F-A3F7-5C5AB401467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7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5401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2EC36AB-6623-414C-BD87-4F4BDB150E0B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23635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27D6C94-88EB-4A91-B36F-0EAF33F64B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41352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59875" cy="6858000"/>
            <a:chOff x="0" y="0"/>
            <a:chExt cx="5770" cy="4320"/>
          </a:xfrm>
        </p:grpSpPr>
        <p:sp>
          <p:nvSpPr>
            <p:cNvPr id="9219" name="Rectangle 3"/>
            <p:cNvSpPr>
              <a:spLocks noChangeArrowheads="1"/>
            </p:cNvSpPr>
            <p:nvPr userDrawn="1"/>
          </p:nvSpPr>
          <p:spPr bwMode="hidden">
            <a:xfrm>
              <a:off x="5232" y="1"/>
              <a:ext cx="528" cy="4319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tint val="94118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33" name="Rectangle 4"/>
            <p:cNvSpPr>
              <a:spLocks noChangeArrowheads="1"/>
            </p:cNvSpPr>
            <p:nvPr userDrawn="1"/>
          </p:nvSpPr>
          <p:spPr bwMode="hidden">
            <a:xfrm>
              <a:off x="1056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34" name="Rectangle 5"/>
            <p:cNvSpPr>
              <a:spLocks noChangeArrowheads="1"/>
            </p:cNvSpPr>
            <p:nvPr userDrawn="1"/>
          </p:nvSpPr>
          <p:spPr bwMode="hidden">
            <a:xfrm>
              <a:off x="1728" y="0"/>
              <a:ext cx="432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35" name="Rectangle 6"/>
            <p:cNvSpPr>
              <a:spLocks noChangeArrowheads="1"/>
            </p:cNvSpPr>
            <p:nvPr userDrawn="1"/>
          </p:nvSpPr>
          <p:spPr bwMode="hidden">
            <a:xfrm>
              <a:off x="2256" y="0"/>
              <a:ext cx="240" cy="43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36" name="Rectangle 7"/>
            <p:cNvSpPr>
              <a:spLocks noChangeArrowheads="1"/>
            </p:cNvSpPr>
            <p:nvPr userDrawn="1"/>
          </p:nvSpPr>
          <p:spPr bwMode="hidden">
            <a:xfrm>
              <a:off x="1344" y="0"/>
              <a:ext cx="38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37" name="Rectangle 8"/>
            <p:cNvSpPr>
              <a:spLocks noChangeArrowheads="1"/>
            </p:cNvSpPr>
            <p:nvPr userDrawn="1"/>
          </p:nvSpPr>
          <p:spPr bwMode="hidden">
            <a:xfrm>
              <a:off x="480" y="0"/>
              <a:ext cx="576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225" name="Rectangle 9"/>
            <p:cNvSpPr>
              <a:spLocks noChangeArrowheads="1"/>
            </p:cNvSpPr>
            <p:nvPr userDrawn="1"/>
          </p:nvSpPr>
          <p:spPr bwMode="hidden">
            <a:xfrm>
              <a:off x="288" y="0"/>
              <a:ext cx="19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8470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226" name="Rectangle 10"/>
            <p:cNvSpPr>
              <a:spLocks noChangeArrowheads="1"/>
            </p:cNvSpPr>
            <p:nvPr userDrawn="1"/>
          </p:nvSpPr>
          <p:spPr bwMode="hidden">
            <a:xfrm>
              <a:off x="0" y="0"/>
              <a:ext cx="288" cy="4320"/>
            </a:xfrm>
            <a:prstGeom prst="rect">
              <a:avLst/>
            </a:pr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0" name="Rectangle 11"/>
            <p:cNvSpPr>
              <a:spLocks noChangeArrowheads="1"/>
            </p:cNvSpPr>
            <p:nvPr userDrawn="1"/>
          </p:nvSpPr>
          <p:spPr bwMode="hidden">
            <a:xfrm>
              <a:off x="2160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1" name="Rectangle 12"/>
            <p:cNvSpPr>
              <a:spLocks noChangeArrowheads="1"/>
            </p:cNvSpPr>
            <p:nvPr userDrawn="1"/>
          </p:nvSpPr>
          <p:spPr bwMode="hidden">
            <a:xfrm>
              <a:off x="2784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2" name="Rectangle 13"/>
            <p:cNvSpPr>
              <a:spLocks noChangeArrowheads="1"/>
            </p:cNvSpPr>
            <p:nvPr userDrawn="1"/>
          </p:nvSpPr>
          <p:spPr bwMode="hidden">
            <a:xfrm>
              <a:off x="1248" y="0"/>
              <a:ext cx="144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3" name="Rectangle 14"/>
            <p:cNvSpPr>
              <a:spLocks noChangeArrowheads="1"/>
            </p:cNvSpPr>
            <p:nvPr userDrawn="1"/>
          </p:nvSpPr>
          <p:spPr bwMode="hidden">
            <a:xfrm>
              <a:off x="3300" y="0"/>
              <a:ext cx="252" cy="432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231" name="Rectangle 15"/>
            <p:cNvSpPr>
              <a:spLocks noChangeArrowheads="1"/>
            </p:cNvSpPr>
            <p:nvPr userDrawn="1"/>
          </p:nvSpPr>
          <p:spPr bwMode="hidden">
            <a:xfrm>
              <a:off x="4656" y="0"/>
              <a:ext cx="14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5" name="Rectangle 16"/>
            <p:cNvSpPr>
              <a:spLocks noChangeArrowheads="1"/>
            </p:cNvSpPr>
            <p:nvPr userDrawn="1"/>
          </p:nvSpPr>
          <p:spPr bwMode="hidden">
            <a:xfrm>
              <a:off x="4608" y="0"/>
              <a:ext cx="67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233" name="Rectangle 17"/>
            <p:cNvSpPr>
              <a:spLocks noChangeArrowheads="1"/>
            </p:cNvSpPr>
            <p:nvPr userDrawn="1"/>
          </p:nvSpPr>
          <p:spPr bwMode="hidden">
            <a:xfrm>
              <a:off x="3504" y="0"/>
              <a:ext cx="624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7" name="Rectangle 18"/>
            <p:cNvSpPr>
              <a:spLocks noChangeArrowheads="1"/>
            </p:cNvSpPr>
            <p:nvPr userDrawn="1"/>
          </p:nvSpPr>
          <p:spPr bwMode="hidden">
            <a:xfrm>
              <a:off x="3840" y="0"/>
              <a:ext cx="528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9235" name="Rectangle 19"/>
            <p:cNvSpPr>
              <a:spLocks noChangeArrowheads="1"/>
            </p:cNvSpPr>
            <p:nvPr userDrawn="1"/>
          </p:nvSpPr>
          <p:spPr bwMode="hidden">
            <a:xfrm>
              <a:off x="4368" y="0"/>
              <a:ext cx="240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2">
                    <a:gamma/>
                    <a:shade val="96863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49" name="Rectangle 20"/>
            <p:cNvSpPr>
              <a:spLocks noChangeArrowheads="1"/>
            </p:cNvSpPr>
            <p:nvPr userDrawn="1"/>
          </p:nvSpPr>
          <p:spPr bwMode="hidden">
            <a:xfrm>
              <a:off x="2680" y="0"/>
              <a:ext cx="152" cy="4320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50" name="Rectangle 21"/>
            <p:cNvSpPr>
              <a:spLocks noChangeArrowheads="1"/>
            </p:cNvSpPr>
            <p:nvPr userDrawn="1"/>
          </p:nvSpPr>
          <p:spPr bwMode="hidden">
            <a:xfrm>
              <a:off x="2366" y="0"/>
              <a:ext cx="336" cy="4320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 wrap="none" anchor="ctr"/>
            <a:lstStyle>
              <a:lvl1pPr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Tahoma" pitchFamily="34" charset="0"/>
                  <a:ea typeface="新細明體" charset="-120"/>
                </a:defRPr>
              </a:lvl9pPr>
            </a:lstStyle>
            <a:p>
              <a:pPr eaLnBrk="1" hangingPunct="1">
                <a:defRPr/>
              </a:pPr>
              <a:endParaRPr lang="zh-TW" altLang="en-US"/>
            </a:p>
          </p:txBody>
        </p:sp>
        <p:sp>
          <p:nvSpPr>
            <p:cNvPr id="1051" name="Freeform 22"/>
            <p:cNvSpPr>
              <a:spLocks/>
            </p:cNvSpPr>
            <p:nvPr userDrawn="1"/>
          </p:nvSpPr>
          <p:spPr bwMode="hidden">
            <a:xfrm>
              <a:off x="1" y="3875"/>
              <a:ext cx="5760" cy="445"/>
            </a:xfrm>
            <a:custGeom>
              <a:avLst/>
              <a:gdLst>
                <a:gd name="T0" fmla="*/ 5700 w 5760"/>
                <a:gd name="T1" fmla="*/ 86 h 445"/>
                <a:gd name="T2" fmla="*/ 5508 w 5760"/>
                <a:gd name="T3" fmla="*/ 86 h 445"/>
                <a:gd name="T4" fmla="*/ 5454 w 5760"/>
                <a:gd name="T5" fmla="*/ 76 h 445"/>
                <a:gd name="T6" fmla="*/ 5448 w 5760"/>
                <a:gd name="T7" fmla="*/ 65 h 445"/>
                <a:gd name="T8" fmla="*/ 5442 w 5760"/>
                <a:gd name="T9" fmla="*/ 44 h 445"/>
                <a:gd name="T10" fmla="*/ 5414 w 5760"/>
                <a:gd name="T11" fmla="*/ 18 h 445"/>
                <a:gd name="T12" fmla="*/ 5332 w 5760"/>
                <a:gd name="T13" fmla="*/ 7 h 445"/>
                <a:gd name="T14" fmla="*/ 5051 w 5760"/>
                <a:gd name="T15" fmla="*/ 22 h 445"/>
                <a:gd name="T16" fmla="*/ 4986 w 5760"/>
                <a:gd name="T17" fmla="*/ 55 h 445"/>
                <a:gd name="T18" fmla="*/ 4854 w 5760"/>
                <a:gd name="T19" fmla="*/ 102 h 445"/>
                <a:gd name="T20" fmla="*/ 4740 w 5760"/>
                <a:gd name="T21" fmla="*/ 112 h 445"/>
                <a:gd name="T22" fmla="*/ 4662 w 5760"/>
                <a:gd name="T23" fmla="*/ 91 h 445"/>
                <a:gd name="T24" fmla="*/ 4598 w 5760"/>
                <a:gd name="T25" fmla="*/ 25 h 445"/>
                <a:gd name="T26" fmla="*/ 4514 w 5760"/>
                <a:gd name="T27" fmla="*/ 9 h 445"/>
                <a:gd name="T28" fmla="*/ 4410 w 5760"/>
                <a:gd name="T29" fmla="*/ 39 h 445"/>
                <a:gd name="T30" fmla="*/ 4236 w 5760"/>
                <a:gd name="T31" fmla="*/ 81 h 445"/>
                <a:gd name="T32" fmla="*/ 4020 w 5760"/>
                <a:gd name="T33" fmla="*/ 102 h 445"/>
                <a:gd name="T34" fmla="*/ 3810 w 5760"/>
                <a:gd name="T35" fmla="*/ 102 h 445"/>
                <a:gd name="T36" fmla="*/ 3654 w 5760"/>
                <a:gd name="T37" fmla="*/ 76 h 445"/>
                <a:gd name="T38" fmla="*/ 3594 w 5760"/>
                <a:gd name="T39" fmla="*/ 50 h 445"/>
                <a:gd name="T40" fmla="*/ 3528 w 5760"/>
                <a:gd name="T41" fmla="*/ 44 h 445"/>
                <a:gd name="T42" fmla="*/ 3480 w 5760"/>
                <a:gd name="T43" fmla="*/ 55 h 445"/>
                <a:gd name="T44" fmla="*/ 3420 w 5760"/>
                <a:gd name="T45" fmla="*/ 76 h 445"/>
                <a:gd name="T46" fmla="*/ 3048 w 5760"/>
                <a:gd name="T47" fmla="*/ 112 h 445"/>
                <a:gd name="T48" fmla="*/ 2844 w 5760"/>
                <a:gd name="T49" fmla="*/ 128 h 445"/>
                <a:gd name="T50" fmla="*/ 2742 w 5760"/>
                <a:gd name="T51" fmla="*/ 117 h 445"/>
                <a:gd name="T52" fmla="*/ 2710 w 5760"/>
                <a:gd name="T53" fmla="*/ 56 h 445"/>
                <a:gd name="T54" fmla="*/ 2658 w 5760"/>
                <a:gd name="T55" fmla="*/ 50 h 445"/>
                <a:gd name="T56" fmla="*/ 2558 w 5760"/>
                <a:gd name="T57" fmla="*/ 95 h 445"/>
                <a:gd name="T58" fmla="*/ 2444 w 5760"/>
                <a:gd name="T59" fmla="*/ 109 h 445"/>
                <a:gd name="T60" fmla="*/ 2322 w 5760"/>
                <a:gd name="T61" fmla="*/ 91 h 445"/>
                <a:gd name="T62" fmla="*/ 2274 w 5760"/>
                <a:gd name="T63" fmla="*/ 70 h 445"/>
                <a:gd name="T64" fmla="*/ 2185 w 5760"/>
                <a:gd name="T65" fmla="*/ 3 h 445"/>
                <a:gd name="T66" fmla="*/ 2048 w 5760"/>
                <a:gd name="T67" fmla="*/ 64 h 445"/>
                <a:gd name="T68" fmla="*/ 1794 w 5760"/>
                <a:gd name="T69" fmla="*/ 102 h 445"/>
                <a:gd name="T70" fmla="*/ 1560 w 5760"/>
                <a:gd name="T71" fmla="*/ 91 h 445"/>
                <a:gd name="T72" fmla="*/ 1482 w 5760"/>
                <a:gd name="T73" fmla="*/ 76 h 445"/>
                <a:gd name="T74" fmla="*/ 1428 w 5760"/>
                <a:gd name="T75" fmla="*/ 50 h 445"/>
                <a:gd name="T76" fmla="*/ 1374 w 5760"/>
                <a:gd name="T77" fmla="*/ 44 h 445"/>
                <a:gd name="T78" fmla="*/ 1308 w 5760"/>
                <a:gd name="T79" fmla="*/ 55 h 445"/>
                <a:gd name="T80" fmla="*/ 1140 w 5760"/>
                <a:gd name="T81" fmla="*/ 107 h 445"/>
                <a:gd name="T82" fmla="*/ 948 w 5760"/>
                <a:gd name="T83" fmla="*/ 143 h 445"/>
                <a:gd name="T84" fmla="*/ 708 w 5760"/>
                <a:gd name="T85" fmla="*/ 138 h 445"/>
                <a:gd name="T86" fmla="*/ 534 w 5760"/>
                <a:gd name="T87" fmla="*/ 96 h 445"/>
                <a:gd name="T88" fmla="*/ 444 w 5760"/>
                <a:gd name="T89" fmla="*/ 55 h 445"/>
                <a:gd name="T90" fmla="*/ 396 w 5760"/>
                <a:gd name="T91" fmla="*/ 34 h 445"/>
                <a:gd name="T92" fmla="*/ 378 w 5760"/>
                <a:gd name="T93" fmla="*/ 39 h 445"/>
                <a:gd name="T94" fmla="*/ 342 w 5760"/>
                <a:gd name="T95" fmla="*/ 70 h 445"/>
                <a:gd name="T96" fmla="*/ 288 w 5760"/>
                <a:gd name="T97" fmla="*/ 96 h 445"/>
                <a:gd name="T98" fmla="*/ 192 w 5760"/>
                <a:gd name="T99" fmla="*/ 112 h 445"/>
                <a:gd name="T100" fmla="*/ 90 w 5760"/>
                <a:gd name="T101" fmla="*/ 112 h 445"/>
                <a:gd name="T102" fmla="*/ 0 w 5760"/>
                <a:gd name="T103" fmla="*/ 96 h 445"/>
                <a:gd name="T104" fmla="*/ 5760 w 5760"/>
                <a:gd name="T105" fmla="*/ 445 h 44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760" h="445">
                  <a:moveTo>
                    <a:pt x="5760" y="445"/>
                  </a:moveTo>
                  <a:lnTo>
                    <a:pt x="5760" y="76"/>
                  </a:lnTo>
                  <a:lnTo>
                    <a:pt x="5730" y="81"/>
                  </a:lnTo>
                  <a:lnTo>
                    <a:pt x="5700" y="86"/>
                  </a:lnTo>
                  <a:lnTo>
                    <a:pt x="5646" y="91"/>
                  </a:lnTo>
                  <a:lnTo>
                    <a:pt x="5592" y="91"/>
                  </a:lnTo>
                  <a:lnTo>
                    <a:pt x="5544" y="91"/>
                  </a:lnTo>
                  <a:lnTo>
                    <a:pt x="5508" y="86"/>
                  </a:lnTo>
                  <a:lnTo>
                    <a:pt x="5490" y="86"/>
                  </a:lnTo>
                  <a:lnTo>
                    <a:pt x="5478" y="81"/>
                  </a:lnTo>
                  <a:lnTo>
                    <a:pt x="5466" y="76"/>
                  </a:lnTo>
                  <a:lnTo>
                    <a:pt x="5454" y="76"/>
                  </a:lnTo>
                  <a:lnTo>
                    <a:pt x="5454" y="70"/>
                  </a:lnTo>
                  <a:lnTo>
                    <a:pt x="5448" y="70"/>
                  </a:lnTo>
                  <a:lnTo>
                    <a:pt x="5448" y="65"/>
                  </a:lnTo>
                  <a:lnTo>
                    <a:pt x="5448" y="60"/>
                  </a:lnTo>
                  <a:lnTo>
                    <a:pt x="5448" y="55"/>
                  </a:lnTo>
                  <a:lnTo>
                    <a:pt x="5442" y="50"/>
                  </a:lnTo>
                  <a:lnTo>
                    <a:pt x="5442" y="44"/>
                  </a:lnTo>
                  <a:lnTo>
                    <a:pt x="5436" y="39"/>
                  </a:lnTo>
                  <a:lnTo>
                    <a:pt x="5424" y="34"/>
                  </a:lnTo>
                  <a:lnTo>
                    <a:pt x="5418" y="29"/>
                  </a:lnTo>
                  <a:lnTo>
                    <a:pt x="5414" y="18"/>
                  </a:lnTo>
                  <a:lnTo>
                    <a:pt x="5401" y="16"/>
                  </a:lnTo>
                  <a:lnTo>
                    <a:pt x="5386" y="10"/>
                  </a:lnTo>
                  <a:lnTo>
                    <a:pt x="5368" y="7"/>
                  </a:lnTo>
                  <a:lnTo>
                    <a:pt x="5332" y="7"/>
                  </a:lnTo>
                  <a:lnTo>
                    <a:pt x="5246" y="10"/>
                  </a:lnTo>
                  <a:lnTo>
                    <a:pt x="5144" y="7"/>
                  </a:lnTo>
                  <a:lnTo>
                    <a:pt x="5090" y="16"/>
                  </a:lnTo>
                  <a:lnTo>
                    <a:pt x="5051" y="22"/>
                  </a:lnTo>
                  <a:lnTo>
                    <a:pt x="5036" y="30"/>
                  </a:lnTo>
                  <a:lnTo>
                    <a:pt x="5022" y="39"/>
                  </a:lnTo>
                  <a:lnTo>
                    <a:pt x="5010" y="44"/>
                  </a:lnTo>
                  <a:lnTo>
                    <a:pt x="4986" y="55"/>
                  </a:lnTo>
                  <a:lnTo>
                    <a:pt x="4950" y="70"/>
                  </a:lnTo>
                  <a:lnTo>
                    <a:pt x="4920" y="86"/>
                  </a:lnTo>
                  <a:lnTo>
                    <a:pt x="4884" y="96"/>
                  </a:lnTo>
                  <a:lnTo>
                    <a:pt x="4854" y="102"/>
                  </a:lnTo>
                  <a:lnTo>
                    <a:pt x="4824" y="107"/>
                  </a:lnTo>
                  <a:lnTo>
                    <a:pt x="4794" y="112"/>
                  </a:lnTo>
                  <a:lnTo>
                    <a:pt x="4764" y="112"/>
                  </a:lnTo>
                  <a:lnTo>
                    <a:pt x="4740" y="112"/>
                  </a:lnTo>
                  <a:lnTo>
                    <a:pt x="4716" y="107"/>
                  </a:lnTo>
                  <a:lnTo>
                    <a:pt x="4698" y="102"/>
                  </a:lnTo>
                  <a:lnTo>
                    <a:pt x="4674" y="96"/>
                  </a:lnTo>
                  <a:lnTo>
                    <a:pt x="4662" y="91"/>
                  </a:lnTo>
                  <a:lnTo>
                    <a:pt x="4644" y="86"/>
                  </a:lnTo>
                  <a:lnTo>
                    <a:pt x="4631" y="66"/>
                  </a:lnTo>
                  <a:lnTo>
                    <a:pt x="4617" y="42"/>
                  </a:lnTo>
                  <a:lnTo>
                    <a:pt x="4598" y="25"/>
                  </a:lnTo>
                  <a:lnTo>
                    <a:pt x="4584" y="13"/>
                  </a:lnTo>
                  <a:lnTo>
                    <a:pt x="4565" y="4"/>
                  </a:lnTo>
                  <a:lnTo>
                    <a:pt x="4535" y="3"/>
                  </a:lnTo>
                  <a:lnTo>
                    <a:pt x="4514" y="9"/>
                  </a:lnTo>
                  <a:lnTo>
                    <a:pt x="4494" y="18"/>
                  </a:lnTo>
                  <a:lnTo>
                    <a:pt x="4471" y="23"/>
                  </a:lnTo>
                  <a:lnTo>
                    <a:pt x="4440" y="29"/>
                  </a:lnTo>
                  <a:lnTo>
                    <a:pt x="4410" y="39"/>
                  </a:lnTo>
                  <a:lnTo>
                    <a:pt x="4374" y="50"/>
                  </a:lnTo>
                  <a:lnTo>
                    <a:pt x="4332" y="60"/>
                  </a:lnTo>
                  <a:lnTo>
                    <a:pt x="4284" y="76"/>
                  </a:lnTo>
                  <a:lnTo>
                    <a:pt x="4236" y="81"/>
                  </a:lnTo>
                  <a:lnTo>
                    <a:pt x="4183" y="91"/>
                  </a:lnTo>
                  <a:lnTo>
                    <a:pt x="4128" y="96"/>
                  </a:lnTo>
                  <a:lnTo>
                    <a:pt x="4074" y="102"/>
                  </a:lnTo>
                  <a:lnTo>
                    <a:pt x="4020" y="102"/>
                  </a:lnTo>
                  <a:lnTo>
                    <a:pt x="3966" y="102"/>
                  </a:lnTo>
                  <a:lnTo>
                    <a:pt x="3912" y="102"/>
                  </a:lnTo>
                  <a:lnTo>
                    <a:pt x="3858" y="102"/>
                  </a:lnTo>
                  <a:lnTo>
                    <a:pt x="3810" y="102"/>
                  </a:lnTo>
                  <a:lnTo>
                    <a:pt x="3762" y="96"/>
                  </a:lnTo>
                  <a:lnTo>
                    <a:pt x="3726" y="91"/>
                  </a:lnTo>
                  <a:lnTo>
                    <a:pt x="3684" y="81"/>
                  </a:lnTo>
                  <a:lnTo>
                    <a:pt x="3654" y="76"/>
                  </a:lnTo>
                  <a:lnTo>
                    <a:pt x="3642" y="70"/>
                  </a:lnTo>
                  <a:lnTo>
                    <a:pt x="3630" y="65"/>
                  </a:lnTo>
                  <a:lnTo>
                    <a:pt x="3612" y="60"/>
                  </a:lnTo>
                  <a:lnTo>
                    <a:pt x="3594" y="50"/>
                  </a:lnTo>
                  <a:lnTo>
                    <a:pt x="3576" y="50"/>
                  </a:lnTo>
                  <a:lnTo>
                    <a:pt x="3558" y="44"/>
                  </a:lnTo>
                  <a:lnTo>
                    <a:pt x="3540" y="44"/>
                  </a:lnTo>
                  <a:lnTo>
                    <a:pt x="3528" y="44"/>
                  </a:lnTo>
                  <a:lnTo>
                    <a:pt x="3516" y="50"/>
                  </a:lnTo>
                  <a:lnTo>
                    <a:pt x="3504" y="50"/>
                  </a:lnTo>
                  <a:lnTo>
                    <a:pt x="3492" y="55"/>
                  </a:lnTo>
                  <a:lnTo>
                    <a:pt x="3480" y="55"/>
                  </a:lnTo>
                  <a:lnTo>
                    <a:pt x="3468" y="65"/>
                  </a:lnTo>
                  <a:lnTo>
                    <a:pt x="3456" y="70"/>
                  </a:lnTo>
                  <a:lnTo>
                    <a:pt x="3450" y="70"/>
                  </a:lnTo>
                  <a:lnTo>
                    <a:pt x="3420" y="76"/>
                  </a:lnTo>
                  <a:lnTo>
                    <a:pt x="3330" y="81"/>
                  </a:lnTo>
                  <a:lnTo>
                    <a:pt x="3204" y="91"/>
                  </a:lnTo>
                  <a:lnTo>
                    <a:pt x="3126" y="102"/>
                  </a:lnTo>
                  <a:lnTo>
                    <a:pt x="3048" y="112"/>
                  </a:lnTo>
                  <a:lnTo>
                    <a:pt x="2970" y="123"/>
                  </a:lnTo>
                  <a:lnTo>
                    <a:pt x="2904" y="128"/>
                  </a:lnTo>
                  <a:lnTo>
                    <a:pt x="2868" y="128"/>
                  </a:lnTo>
                  <a:lnTo>
                    <a:pt x="2844" y="128"/>
                  </a:lnTo>
                  <a:lnTo>
                    <a:pt x="2814" y="128"/>
                  </a:lnTo>
                  <a:lnTo>
                    <a:pt x="2790" y="128"/>
                  </a:lnTo>
                  <a:lnTo>
                    <a:pt x="2766" y="123"/>
                  </a:lnTo>
                  <a:lnTo>
                    <a:pt x="2742" y="117"/>
                  </a:lnTo>
                  <a:lnTo>
                    <a:pt x="2724" y="112"/>
                  </a:lnTo>
                  <a:lnTo>
                    <a:pt x="2706" y="107"/>
                  </a:lnTo>
                  <a:lnTo>
                    <a:pt x="2704" y="83"/>
                  </a:lnTo>
                  <a:lnTo>
                    <a:pt x="2710" y="56"/>
                  </a:lnTo>
                  <a:lnTo>
                    <a:pt x="2710" y="36"/>
                  </a:lnTo>
                  <a:lnTo>
                    <a:pt x="2696" y="25"/>
                  </a:lnTo>
                  <a:lnTo>
                    <a:pt x="2672" y="36"/>
                  </a:lnTo>
                  <a:lnTo>
                    <a:pt x="2658" y="50"/>
                  </a:lnTo>
                  <a:lnTo>
                    <a:pt x="2638" y="60"/>
                  </a:lnTo>
                  <a:lnTo>
                    <a:pt x="2614" y="76"/>
                  </a:lnTo>
                  <a:lnTo>
                    <a:pt x="2590" y="84"/>
                  </a:lnTo>
                  <a:lnTo>
                    <a:pt x="2558" y="95"/>
                  </a:lnTo>
                  <a:lnTo>
                    <a:pt x="2536" y="98"/>
                  </a:lnTo>
                  <a:lnTo>
                    <a:pt x="2508" y="102"/>
                  </a:lnTo>
                  <a:lnTo>
                    <a:pt x="2478" y="105"/>
                  </a:lnTo>
                  <a:lnTo>
                    <a:pt x="2444" y="109"/>
                  </a:lnTo>
                  <a:lnTo>
                    <a:pt x="2410" y="110"/>
                  </a:lnTo>
                  <a:lnTo>
                    <a:pt x="2374" y="107"/>
                  </a:lnTo>
                  <a:lnTo>
                    <a:pt x="2348" y="103"/>
                  </a:lnTo>
                  <a:lnTo>
                    <a:pt x="2322" y="91"/>
                  </a:lnTo>
                  <a:lnTo>
                    <a:pt x="2304" y="86"/>
                  </a:lnTo>
                  <a:lnTo>
                    <a:pt x="2292" y="81"/>
                  </a:lnTo>
                  <a:lnTo>
                    <a:pt x="2286" y="76"/>
                  </a:lnTo>
                  <a:lnTo>
                    <a:pt x="2274" y="70"/>
                  </a:lnTo>
                  <a:lnTo>
                    <a:pt x="2268" y="65"/>
                  </a:lnTo>
                  <a:lnTo>
                    <a:pt x="2246" y="18"/>
                  </a:lnTo>
                  <a:lnTo>
                    <a:pt x="2224" y="0"/>
                  </a:lnTo>
                  <a:lnTo>
                    <a:pt x="2185" y="3"/>
                  </a:lnTo>
                  <a:lnTo>
                    <a:pt x="2156" y="16"/>
                  </a:lnTo>
                  <a:lnTo>
                    <a:pt x="2126" y="22"/>
                  </a:lnTo>
                  <a:lnTo>
                    <a:pt x="2081" y="49"/>
                  </a:lnTo>
                  <a:lnTo>
                    <a:pt x="2048" y="64"/>
                  </a:lnTo>
                  <a:lnTo>
                    <a:pt x="2018" y="76"/>
                  </a:lnTo>
                  <a:lnTo>
                    <a:pt x="1986" y="96"/>
                  </a:lnTo>
                  <a:lnTo>
                    <a:pt x="1896" y="102"/>
                  </a:lnTo>
                  <a:lnTo>
                    <a:pt x="1794" y="102"/>
                  </a:lnTo>
                  <a:lnTo>
                    <a:pt x="1692" y="102"/>
                  </a:lnTo>
                  <a:lnTo>
                    <a:pt x="1644" y="102"/>
                  </a:lnTo>
                  <a:lnTo>
                    <a:pt x="1602" y="96"/>
                  </a:lnTo>
                  <a:lnTo>
                    <a:pt x="1560" y="91"/>
                  </a:lnTo>
                  <a:lnTo>
                    <a:pt x="1524" y="86"/>
                  </a:lnTo>
                  <a:lnTo>
                    <a:pt x="1506" y="86"/>
                  </a:lnTo>
                  <a:lnTo>
                    <a:pt x="1494" y="81"/>
                  </a:lnTo>
                  <a:lnTo>
                    <a:pt x="1482" y="76"/>
                  </a:lnTo>
                  <a:lnTo>
                    <a:pt x="1476" y="70"/>
                  </a:lnTo>
                  <a:lnTo>
                    <a:pt x="1458" y="65"/>
                  </a:lnTo>
                  <a:lnTo>
                    <a:pt x="1440" y="55"/>
                  </a:lnTo>
                  <a:lnTo>
                    <a:pt x="1428" y="50"/>
                  </a:lnTo>
                  <a:lnTo>
                    <a:pt x="1410" y="50"/>
                  </a:lnTo>
                  <a:lnTo>
                    <a:pt x="1398" y="44"/>
                  </a:lnTo>
                  <a:lnTo>
                    <a:pt x="1386" y="44"/>
                  </a:lnTo>
                  <a:lnTo>
                    <a:pt x="1374" y="44"/>
                  </a:lnTo>
                  <a:lnTo>
                    <a:pt x="1356" y="44"/>
                  </a:lnTo>
                  <a:lnTo>
                    <a:pt x="1344" y="44"/>
                  </a:lnTo>
                  <a:lnTo>
                    <a:pt x="1332" y="50"/>
                  </a:lnTo>
                  <a:lnTo>
                    <a:pt x="1308" y="55"/>
                  </a:lnTo>
                  <a:lnTo>
                    <a:pt x="1260" y="70"/>
                  </a:lnTo>
                  <a:lnTo>
                    <a:pt x="1218" y="86"/>
                  </a:lnTo>
                  <a:lnTo>
                    <a:pt x="1176" y="96"/>
                  </a:lnTo>
                  <a:lnTo>
                    <a:pt x="1140" y="107"/>
                  </a:lnTo>
                  <a:lnTo>
                    <a:pt x="1098" y="117"/>
                  </a:lnTo>
                  <a:lnTo>
                    <a:pt x="1062" y="128"/>
                  </a:lnTo>
                  <a:lnTo>
                    <a:pt x="1020" y="133"/>
                  </a:lnTo>
                  <a:lnTo>
                    <a:pt x="948" y="143"/>
                  </a:lnTo>
                  <a:lnTo>
                    <a:pt x="882" y="149"/>
                  </a:lnTo>
                  <a:lnTo>
                    <a:pt x="822" y="149"/>
                  </a:lnTo>
                  <a:lnTo>
                    <a:pt x="762" y="143"/>
                  </a:lnTo>
                  <a:lnTo>
                    <a:pt x="708" y="138"/>
                  </a:lnTo>
                  <a:lnTo>
                    <a:pt x="654" y="128"/>
                  </a:lnTo>
                  <a:lnTo>
                    <a:pt x="612" y="117"/>
                  </a:lnTo>
                  <a:lnTo>
                    <a:pt x="570" y="107"/>
                  </a:lnTo>
                  <a:lnTo>
                    <a:pt x="534" y="96"/>
                  </a:lnTo>
                  <a:lnTo>
                    <a:pt x="504" y="86"/>
                  </a:lnTo>
                  <a:lnTo>
                    <a:pt x="480" y="76"/>
                  </a:lnTo>
                  <a:lnTo>
                    <a:pt x="462" y="65"/>
                  </a:lnTo>
                  <a:lnTo>
                    <a:pt x="444" y="55"/>
                  </a:lnTo>
                  <a:lnTo>
                    <a:pt x="426" y="44"/>
                  </a:lnTo>
                  <a:lnTo>
                    <a:pt x="408" y="34"/>
                  </a:lnTo>
                  <a:lnTo>
                    <a:pt x="402" y="34"/>
                  </a:lnTo>
                  <a:lnTo>
                    <a:pt x="396" y="34"/>
                  </a:lnTo>
                  <a:lnTo>
                    <a:pt x="390" y="34"/>
                  </a:lnTo>
                  <a:lnTo>
                    <a:pt x="384" y="34"/>
                  </a:lnTo>
                  <a:lnTo>
                    <a:pt x="378" y="39"/>
                  </a:lnTo>
                  <a:lnTo>
                    <a:pt x="372" y="44"/>
                  </a:lnTo>
                  <a:lnTo>
                    <a:pt x="360" y="55"/>
                  </a:lnTo>
                  <a:lnTo>
                    <a:pt x="348" y="65"/>
                  </a:lnTo>
                  <a:lnTo>
                    <a:pt x="342" y="70"/>
                  </a:lnTo>
                  <a:lnTo>
                    <a:pt x="336" y="76"/>
                  </a:lnTo>
                  <a:lnTo>
                    <a:pt x="324" y="86"/>
                  </a:lnTo>
                  <a:lnTo>
                    <a:pt x="306" y="91"/>
                  </a:lnTo>
                  <a:lnTo>
                    <a:pt x="288" y="96"/>
                  </a:lnTo>
                  <a:lnTo>
                    <a:pt x="264" y="102"/>
                  </a:lnTo>
                  <a:lnTo>
                    <a:pt x="240" y="107"/>
                  </a:lnTo>
                  <a:lnTo>
                    <a:pt x="216" y="112"/>
                  </a:lnTo>
                  <a:lnTo>
                    <a:pt x="192" y="112"/>
                  </a:lnTo>
                  <a:lnTo>
                    <a:pt x="168" y="117"/>
                  </a:lnTo>
                  <a:lnTo>
                    <a:pt x="145" y="117"/>
                  </a:lnTo>
                  <a:lnTo>
                    <a:pt x="120" y="117"/>
                  </a:lnTo>
                  <a:lnTo>
                    <a:pt x="90" y="112"/>
                  </a:lnTo>
                  <a:lnTo>
                    <a:pt x="66" y="112"/>
                  </a:lnTo>
                  <a:lnTo>
                    <a:pt x="42" y="107"/>
                  </a:lnTo>
                  <a:lnTo>
                    <a:pt x="24" y="102"/>
                  </a:lnTo>
                  <a:lnTo>
                    <a:pt x="0" y="96"/>
                  </a:lnTo>
                  <a:lnTo>
                    <a:pt x="0" y="445"/>
                  </a:lnTo>
                  <a:lnTo>
                    <a:pt x="5760" y="445"/>
                  </a:lnTo>
                </a:path>
              </a:pathLst>
            </a:custGeom>
            <a:solidFill>
              <a:schemeClr val="accent2">
                <a:alpha val="50195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TW" altLang="en-US"/>
            </a:p>
          </p:txBody>
        </p:sp>
        <p:sp>
          <p:nvSpPr>
            <p:cNvPr id="9239" name="Freeform 23"/>
            <p:cNvSpPr>
              <a:spLocks/>
            </p:cNvSpPr>
            <p:nvPr userDrawn="1"/>
          </p:nvSpPr>
          <p:spPr bwMode="hidden">
            <a:xfrm>
              <a:off x="0" y="3867"/>
              <a:ext cx="5770" cy="174"/>
            </a:xfrm>
            <a:custGeom>
              <a:avLst/>
              <a:gdLst>
                <a:gd name="T0" fmla="*/ 4993 w 5770"/>
                <a:gd name="T1" fmla="*/ 66 h 174"/>
                <a:gd name="T2" fmla="*/ 4771 w 5770"/>
                <a:gd name="T3" fmla="*/ 132 h 174"/>
                <a:gd name="T4" fmla="*/ 4640 w 5770"/>
                <a:gd name="T5" fmla="*/ 96 h 174"/>
                <a:gd name="T6" fmla="*/ 4598 w 5770"/>
                <a:gd name="T7" fmla="*/ 36 h 174"/>
                <a:gd name="T8" fmla="*/ 4478 w 5770"/>
                <a:gd name="T9" fmla="*/ 30 h 174"/>
                <a:gd name="T10" fmla="*/ 4186 w 5770"/>
                <a:gd name="T11" fmla="*/ 108 h 174"/>
                <a:gd name="T12" fmla="*/ 3815 w 5770"/>
                <a:gd name="T13" fmla="*/ 120 h 174"/>
                <a:gd name="T14" fmla="*/ 3617 w 5770"/>
                <a:gd name="T15" fmla="*/ 72 h 174"/>
                <a:gd name="T16" fmla="*/ 3510 w 5770"/>
                <a:gd name="T17" fmla="*/ 60 h 174"/>
                <a:gd name="T18" fmla="*/ 3336 w 5770"/>
                <a:gd name="T19" fmla="*/ 96 h 174"/>
                <a:gd name="T20" fmla="*/ 2846 w 5770"/>
                <a:gd name="T21" fmla="*/ 150 h 174"/>
                <a:gd name="T22" fmla="*/ 2703 w 5770"/>
                <a:gd name="T23" fmla="*/ 96 h 174"/>
                <a:gd name="T24" fmla="*/ 2619 w 5770"/>
                <a:gd name="T25" fmla="*/ 90 h 174"/>
                <a:gd name="T26" fmla="*/ 2416 w 5770"/>
                <a:gd name="T27" fmla="*/ 132 h 174"/>
                <a:gd name="T28" fmla="*/ 2278 w 5770"/>
                <a:gd name="T29" fmla="*/ 84 h 174"/>
                <a:gd name="T30" fmla="*/ 2151 w 5770"/>
                <a:gd name="T31" fmla="*/ 36 h 174"/>
                <a:gd name="T32" fmla="*/ 1947 w 5770"/>
                <a:gd name="T33" fmla="*/ 120 h 174"/>
                <a:gd name="T34" fmla="*/ 1525 w 5770"/>
                <a:gd name="T35" fmla="*/ 102 h 174"/>
                <a:gd name="T36" fmla="*/ 1429 w 5770"/>
                <a:gd name="T37" fmla="*/ 60 h 174"/>
                <a:gd name="T38" fmla="*/ 1333 w 5770"/>
                <a:gd name="T39" fmla="*/ 60 h 174"/>
                <a:gd name="T40" fmla="*/ 1058 w 5770"/>
                <a:gd name="T41" fmla="*/ 150 h 174"/>
                <a:gd name="T42" fmla="*/ 652 w 5770"/>
                <a:gd name="T43" fmla="*/ 150 h 174"/>
                <a:gd name="T44" fmla="*/ 442 w 5770"/>
                <a:gd name="T45" fmla="*/ 66 h 174"/>
                <a:gd name="T46" fmla="*/ 377 w 5770"/>
                <a:gd name="T47" fmla="*/ 48 h 174"/>
                <a:gd name="T48" fmla="*/ 305 w 5770"/>
                <a:gd name="T49" fmla="*/ 108 h 174"/>
                <a:gd name="T50" fmla="*/ 144 w 5770"/>
                <a:gd name="T51" fmla="*/ 138 h 174"/>
                <a:gd name="T52" fmla="*/ 0 w 5770"/>
                <a:gd name="T53" fmla="*/ 96 h 174"/>
                <a:gd name="T54" fmla="*/ 167 w 5770"/>
                <a:gd name="T55" fmla="*/ 120 h 174"/>
                <a:gd name="T56" fmla="*/ 323 w 5770"/>
                <a:gd name="T57" fmla="*/ 84 h 174"/>
                <a:gd name="T58" fmla="*/ 383 w 5770"/>
                <a:gd name="T59" fmla="*/ 24 h 174"/>
                <a:gd name="T60" fmla="*/ 460 w 5770"/>
                <a:gd name="T61" fmla="*/ 60 h 174"/>
                <a:gd name="T62" fmla="*/ 706 w 5770"/>
                <a:gd name="T63" fmla="*/ 144 h 174"/>
                <a:gd name="T64" fmla="*/ 1100 w 5770"/>
                <a:gd name="T65" fmla="*/ 120 h 174"/>
                <a:gd name="T66" fmla="*/ 1345 w 5770"/>
                <a:gd name="T67" fmla="*/ 36 h 174"/>
                <a:gd name="T68" fmla="*/ 1441 w 5770"/>
                <a:gd name="T69" fmla="*/ 48 h 174"/>
                <a:gd name="T70" fmla="*/ 1561 w 5770"/>
                <a:gd name="T71" fmla="*/ 90 h 174"/>
                <a:gd name="T72" fmla="*/ 1971 w 5770"/>
                <a:gd name="T73" fmla="*/ 96 h 174"/>
                <a:gd name="T74" fmla="*/ 2235 w 5770"/>
                <a:gd name="T75" fmla="*/ 3 h 174"/>
                <a:gd name="T76" fmla="*/ 2350 w 5770"/>
                <a:gd name="T77" fmla="*/ 102 h 174"/>
                <a:gd name="T78" fmla="*/ 2559 w 5770"/>
                <a:gd name="T79" fmla="*/ 96 h 174"/>
                <a:gd name="T80" fmla="*/ 2715 w 5770"/>
                <a:gd name="T81" fmla="*/ 24 h 174"/>
                <a:gd name="T82" fmla="*/ 2792 w 5770"/>
                <a:gd name="T83" fmla="*/ 132 h 174"/>
                <a:gd name="T84" fmla="*/ 3127 w 5770"/>
                <a:gd name="T85" fmla="*/ 102 h 174"/>
                <a:gd name="T86" fmla="*/ 3486 w 5770"/>
                <a:gd name="T87" fmla="*/ 48 h 174"/>
                <a:gd name="T88" fmla="*/ 3582 w 5770"/>
                <a:gd name="T89" fmla="*/ 42 h 174"/>
                <a:gd name="T90" fmla="*/ 3731 w 5770"/>
                <a:gd name="T91" fmla="*/ 90 h 174"/>
                <a:gd name="T92" fmla="*/ 4078 w 5770"/>
                <a:gd name="T93" fmla="*/ 102 h 174"/>
                <a:gd name="T94" fmla="*/ 4419 w 5770"/>
                <a:gd name="T95" fmla="*/ 30 h 174"/>
                <a:gd name="T96" fmla="*/ 4574 w 5770"/>
                <a:gd name="T97" fmla="*/ 6 h 174"/>
                <a:gd name="T98" fmla="*/ 4628 w 5770"/>
                <a:gd name="T99" fmla="*/ 60 h 174"/>
                <a:gd name="T100" fmla="*/ 4724 w 5770"/>
                <a:gd name="T101" fmla="*/ 108 h 174"/>
                <a:gd name="T102" fmla="*/ 4927 w 5770"/>
                <a:gd name="T103" fmla="*/ 84 h 174"/>
                <a:gd name="T104" fmla="*/ 5118 w 5770"/>
                <a:gd name="T105" fmla="*/ 14 h 174"/>
                <a:gd name="T106" fmla="*/ 5280 w 5770"/>
                <a:gd name="T107" fmla="*/ 9 h 174"/>
                <a:gd name="T108" fmla="*/ 5453 w 5770"/>
                <a:gd name="T109" fmla="*/ 36 h 174"/>
                <a:gd name="T110" fmla="*/ 5465 w 5770"/>
                <a:gd name="T111" fmla="*/ 72 h 174"/>
                <a:gd name="T112" fmla="*/ 5656 w 5770"/>
                <a:gd name="T113" fmla="*/ 90 h 174"/>
                <a:gd name="T114" fmla="*/ 5710 w 5770"/>
                <a:gd name="T115" fmla="*/ 102 h 174"/>
                <a:gd name="T116" fmla="*/ 5477 w 5770"/>
                <a:gd name="T117" fmla="*/ 90 h 174"/>
                <a:gd name="T118" fmla="*/ 5453 w 5770"/>
                <a:gd name="T119" fmla="*/ 60 h 174"/>
                <a:gd name="T120" fmla="*/ 5393 w 5770"/>
                <a:gd name="T121" fmla="*/ 30 h 174"/>
                <a:gd name="T122" fmla="*/ 5219 w 5770"/>
                <a:gd name="T123" fmla="*/ 2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5770" h="174">
                  <a:moveTo>
                    <a:pt x="5151" y="24"/>
                  </a:moveTo>
                  <a:lnTo>
                    <a:pt x="5127" y="26"/>
                  </a:lnTo>
                  <a:lnTo>
                    <a:pt x="5082" y="30"/>
                  </a:lnTo>
                  <a:lnTo>
                    <a:pt x="5049" y="38"/>
                  </a:lnTo>
                  <a:lnTo>
                    <a:pt x="5029" y="48"/>
                  </a:lnTo>
                  <a:lnTo>
                    <a:pt x="5017" y="54"/>
                  </a:lnTo>
                  <a:lnTo>
                    <a:pt x="4993" y="66"/>
                  </a:lnTo>
                  <a:lnTo>
                    <a:pt x="4957" y="84"/>
                  </a:lnTo>
                  <a:lnTo>
                    <a:pt x="4927" y="102"/>
                  </a:lnTo>
                  <a:lnTo>
                    <a:pt x="4891" y="114"/>
                  </a:lnTo>
                  <a:lnTo>
                    <a:pt x="4861" y="120"/>
                  </a:lnTo>
                  <a:lnTo>
                    <a:pt x="4831" y="126"/>
                  </a:lnTo>
                  <a:lnTo>
                    <a:pt x="4801" y="132"/>
                  </a:lnTo>
                  <a:lnTo>
                    <a:pt x="4771" y="132"/>
                  </a:lnTo>
                  <a:lnTo>
                    <a:pt x="4748" y="132"/>
                  </a:lnTo>
                  <a:lnTo>
                    <a:pt x="4724" y="126"/>
                  </a:lnTo>
                  <a:lnTo>
                    <a:pt x="4706" y="120"/>
                  </a:lnTo>
                  <a:lnTo>
                    <a:pt x="4682" y="114"/>
                  </a:lnTo>
                  <a:lnTo>
                    <a:pt x="4670" y="108"/>
                  </a:lnTo>
                  <a:lnTo>
                    <a:pt x="4652" y="102"/>
                  </a:lnTo>
                  <a:lnTo>
                    <a:pt x="4640" y="96"/>
                  </a:lnTo>
                  <a:lnTo>
                    <a:pt x="4634" y="84"/>
                  </a:lnTo>
                  <a:lnTo>
                    <a:pt x="4628" y="78"/>
                  </a:lnTo>
                  <a:lnTo>
                    <a:pt x="4622" y="66"/>
                  </a:lnTo>
                  <a:lnTo>
                    <a:pt x="4616" y="54"/>
                  </a:lnTo>
                  <a:lnTo>
                    <a:pt x="4610" y="48"/>
                  </a:lnTo>
                  <a:lnTo>
                    <a:pt x="4604" y="42"/>
                  </a:lnTo>
                  <a:lnTo>
                    <a:pt x="4598" y="36"/>
                  </a:lnTo>
                  <a:lnTo>
                    <a:pt x="4586" y="30"/>
                  </a:lnTo>
                  <a:lnTo>
                    <a:pt x="4574" y="24"/>
                  </a:lnTo>
                  <a:lnTo>
                    <a:pt x="4562" y="18"/>
                  </a:lnTo>
                  <a:lnTo>
                    <a:pt x="4544" y="18"/>
                  </a:lnTo>
                  <a:lnTo>
                    <a:pt x="4526" y="18"/>
                  </a:lnTo>
                  <a:lnTo>
                    <a:pt x="4502" y="24"/>
                  </a:lnTo>
                  <a:lnTo>
                    <a:pt x="4478" y="30"/>
                  </a:lnTo>
                  <a:lnTo>
                    <a:pt x="4449" y="36"/>
                  </a:lnTo>
                  <a:lnTo>
                    <a:pt x="4419" y="48"/>
                  </a:lnTo>
                  <a:lnTo>
                    <a:pt x="4383" y="60"/>
                  </a:lnTo>
                  <a:lnTo>
                    <a:pt x="4341" y="72"/>
                  </a:lnTo>
                  <a:lnTo>
                    <a:pt x="4287" y="90"/>
                  </a:lnTo>
                  <a:lnTo>
                    <a:pt x="4239" y="96"/>
                  </a:lnTo>
                  <a:lnTo>
                    <a:pt x="4186" y="108"/>
                  </a:lnTo>
                  <a:lnTo>
                    <a:pt x="4132" y="114"/>
                  </a:lnTo>
                  <a:lnTo>
                    <a:pt x="4078" y="120"/>
                  </a:lnTo>
                  <a:lnTo>
                    <a:pt x="4024" y="120"/>
                  </a:lnTo>
                  <a:lnTo>
                    <a:pt x="3970" y="120"/>
                  </a:lnTo>
                  <a:lnTo>
                    <a:pt x="3916" y="120"/>
                  </a:lnTo>
                  <a:lnTo>
                    <a:pt x="3863" y="120"/>
                  </a:lnTo>
                  <a:lnTo>
                    <a:pt x="3815" y="120"/>
                  </a:lnTo>
                  <a:lnTo>
                    <a:pt x="3767" y="114"/>
                  </a:lnTo>
                  <a:lnTo>
                    <a:pt x="3731" y="108"/>
                  </a:lnTo>
                  <a:lnTo>
                    <a:pt x="3689" y="96"/>
                  </a:lnTo>
                  <a:lnTo>
                    <a:pt x="3659" y="90"/>
                  </a:lnTo>
                  <a:lnTo>
                    <a:pt x="3647" y="84"/>
                  </a:lnTo>
                  <a:lnTo>
                    <a:pt x="3635" y="78"/>
                  </a:lnTo>
                  <a:lnTo>
                    <a:pt x="3617" y="72"/>
                  </a:lnTo>
                  <a:lnTo>
                    <a:pt x="3600" y="60"/>
                  </a:lnTo>
                  <a:lnTo>
                    <a:pt x="3582" y="60"/>
                  </a:lnTo>
                  <a:lnTo>
                    <a:pt x="3564" y="54"/>
                  </a:lnTo>
                  <a:lnTo>
                    <a:pt x="3546" y="54"/>
                  </a:lnTo>
                  <a:lnTo>
                    <a:pt x="3534" y="54"/>
                  </a:lnTo>
                  <a:lnTo>
                    <a:pt x="3522" y="60"/>
                  </a:lnTo>
                  <a:lnTo>
                    <a:pt x="3510" y="60"/>
                  </a:lnTo>
                  <a:lnTo>
                    <a:pt x="3498" y="66"/>
                  </a:lnTo>
                  <a:lnTo>
                    <a:pt x="3486" y="66"/>
                  </a:lnTo>
                  <a:lnTo>
                    <a:pt x="3474" y="78"/>
                  </a:lnTo>
                  <a:lnTo>
                    <a:pt x="3462" y="84"/>
                  </a:lnTo>
                  <a:lnTo>
                    <a:pt x="3456" y="84"/>
                  </a:lnTo>
                  <a:lnTo>
                    <a:pt x="3426" y="90"/>
                  </a:lnTo>
                  <a:lnTo>
                    <a:pt x="3336" y="96"/>
                  </a:lnTo>
                  <a:lnTo>
                    <a:pt x="3205" y="108"/>
                  </a:lnTo>
                  <a:lnTo>
                    <a:pt x="3127" y="120"/>
                  </a:lnTo>
                  <a:lnTo>
                    <a:pt x="3049" y="132"/>
                  </a:lnTo>
                  <a:lnTo>
                    <a:pt x="2972" y="144"/>
                  </a:lnTo>
                  <a:lnTo>
                    <a:pt x="2906" y="150"/>
                  </a:lnTo>
                  <a:lnTo>
                    <a:pt x="2870" y="150"/>
                  </a:lnTo>
                  <a:lnTo>
                    <a:pt x="2846" y="150"/>
                  </a:lnTo>
                  <a:lnTo>
                    <a:pt x="2816" y="150"/>
                  </a:lnTo>
                  <a:lnTo>
                    <a:pt x="2792" y="150"/>
                  </a:lnTo>
                  <a:lnTo>
                    <a:pt x="2768" y="144"/>
                  </a:lnTo>
                  <a:lnTo>
                    <a:pt x="2744" y="138"/>
                  </a:lnTo>
                  <a:lnTo>
                    <a:pt x="2727" y="132"/>
                  </a:lnTo>
                  <a:lnTo>
                    <a:pt x="2709" y="126"/>
                  </a:lnTo>
                  <a:lnTo>
                    <a:pt x="2703" y="96"/>
                  </a:lnTo>
                  <a:lnTo>
                    <a:pt x="2703" y="78"/>
                  </a:lnTo>
                  <a:lnTo>
                    <a:pt x="2709" y="42"/>
                  </a:lnTo>
                  <a:lnTo>
                    <a:pt x="2697" y="36"/>
                  </a:lnTo>
                  <a:lnTo>
                    <a:pt x="2673" y="42"/>
                  </a:lnTo>
                  <a:lnTo>
                    <a:pt x="2661" y="60"/>
                  </a:lnTo>
                  <a:lnTo>
                    <a:pt x="2643" y="72"/>
                  </a:lnTo>
                  <a:lnTo>
                    <a:pt x="2619" y="90"/>
                  </a:lnTo>
                  <a:lnTo>
                    <a:pt x="2595" y="102"/>
                  </a:lnTo>
                  <a:lnTo>
                    <a:pt x="2559" y="114"/>
                  </a:lnTo>
                  <a:lnTo>
                    <a:pt x="2541" y="114"/>
                  </a:lnTo>
                  <a:lnTo>
                    <a:pt x="2511" y="120"/>
                  </a:lnTo>
                  <a:lnTo>
                    <a:pt x="2481" y="126"/>
                  </a:lnTo>
                  <a:lnTo>
                    <a:pt x="2446" y="126"/>
                  </a:lnTo>
                  <a:lnTo>
                    <a:pt x="2416" y="132"/>
                  </a:lnTo>
                  <a:lnTo>
                    <a:pt x="2380" y="126"/>
                  </a:lnTo>
                  <a:lnTo>
                    <a:pt x="2350" y="120"/>
                  </a:lnTo>
                  <a:lnTo>
                    <a:pt x="2326" y="108"/>
                  </a:lnTo>
                  <a:lnTo>
                    <a:pt x="2308" y="102"/>
                  </a:lnTo>
                  <a:lnTo>
                    <a:pt x="2296" y="96"/>
                  </a:lnTo>
                  <a:lnTo>
                    <a:pt x="2290" y="90"/>
                  </a:lnTo>
                  <a:lnTo>
                    <a:pt x="2278" y="84"/>
                  </a:lnTo>
                  <a:lnTo>
                    <a:pt x="2272" y="78"/>
                  </a:lnTo>
                  <a:lnTo>
                    <a:pt x="2250" y="57"/>
                  </a:lnTo>
                  <a:lnTo>
                    <a:pt x="2243" y="35"/>
                  </a:lnTo>
                  <a:lnTo>
                    <a:pt x="2228" y="18"/>
                  </a:lnTo>
                  <a:lnTo>
                    <a:pt x="2208" y="18"/>
                  </a:lnTo>
                  <a:lnTo>
                    <a:pt x="2172" y="24"/>
                  </a:lnTo>
                  <a:lnTo>
                    <a:pt x="2151" y="36"/>
                  </a:lnTo>
                  <a:lnTo>
                    <a:pt x="2127" y="51"/>
                  </a:lnTo>
                  <a:lnTo>
                    <a:pt x="2097" y="60"/>
                  </a:lnTo>
                  <a:lnTo>
                    <a:pt x="2073" y="72"/>
                  </a:lnTo>
                  <a:lnTo>
                    <a:pt x="2046" y="87"/>
                  </a:lnTo>
                  <a:lnTo>
                    <a:pt x="2007" y="102"/>
                  </a:lnTo>
                  <a:lnTo>
                    <a:pt x="1977" y="114"/>
                  </a:lnTo>
                  <a:lnTo>
                    <a:pt x="1947" y="120"/>
                  </a:lnTo>
                  <a:lnTo>
                    <a:pt x="1895" y="120"/>
                  </a:lnTo>
                  <a:lnTo>
                    <a:pt x="1794" y="120"/>
                  </a:lnTo>
                  <a:lnTo>
                    <a:pt x="1692" y="120"/>
                  </a:lnTo>
                  <a:lnTo>
                    <a:pt x="1644" y="120"/>
                  </a:lnTo>
                  <a:lnTo>
                    <a:pt x="1602" y="114"/>
                  </a:lnTo>
                  <a:lnTo>
                    <a:pt x="1561" y="108"/>
                  </a:lnTo>
                  <a:lnTo>
                    <a:pt x="1525" y="102"/>
                  </a:lnTo>
                  <a:lnTo>
                    <a:pt x="1507" y="102"/>
                  </a:lnTo>
                  <a:lnTo>
                    <a:pt x="1495" y="96"/>
                  </a:lnTo>
                  <a:lnTo>
                    <a:pt x="1483" y="90"/>
                  </a:lnTo>
                  <a:lnTo>
                    <a:pt x="1477" y="84"/>
                  </a:lnTo>
                  <a:lnTo>
                    <a:pt x="1459" y="78"/>
                  </a:lnTo>
                  <a:lnTo>
                    <a:pt x="1441" y="66"/>
                  </a:lnTo>
                  <a:lnTo>
                    <a:pt x="1429" y="60"/>
                  </a:lnTo>
                  <a:lnTo>
                    <a:pt x="1411" y="60"/>
                  </a:lnTo>
                  <a:lnTo>
                    <a:pt x="1399" y="54"/>
                  </a:lnTo>
                  <a:lnTo>
                    <a:pt x="1387" y="54"/>
                  </a:lnTo>
                  <a:lnTo>
                    <a:pt x="1375" y="54"/>
                  </a:lnTo>
                  <a:lnTo>
                    <a:pt x="1357" y="54"/>
                  </a:lnTo>
                  <a:lnTo>
                    <a:pt x="1345" y="54"/>
                  </a:lnTo>
                  <a:lnTo>
                    <a:pt x="1333" y="60"/>
                  </a:lnTo>
                  <a:lnTo>
                    <a:pt x="1309" y="66"/>
                  </a:lnTo>
                  <a:lnTo>
                    <a:pt x="1262" y="84"/>
                  </a:lnTo>
                  <a:lnTo>
                    <a:pt x="1220" y="102"/>
                  </a:lnTo>
                  <a:lnTo>
                    <a:pt x="1178" y="114"/>
                  </a:lnTo>
                  <a:lnTo>
                    <a:pt x="1142" y="126"/>
                  </a:lnTo>
                  <a:lnTo>
                    <a:pt x="1100" y="138"/>
                  </a:lnTo>
                  <a:lnTo>
                    <a:pt x="1058" y="150"/>
                  </a:lnTo>
                  <a:lnTo>
                    <a:pt x="1016" y="156"/>
                  </a:lnTo>
                  <a:lnTo>
                    <a:pt x="945" y="168"/>
                  </a:lnTo>
                  <a:lnTo>
                    <a:pt x="879" y="174"/>
                  </a:lnTo>
                  <a:lnTo>
                    <a:pt x="819" y="174"/>
                  </a:lnTo>
                  <a:lnTo>
                    <a:pt x="759" y="168"/>
                  </a:lnTo>
                  <a:lnTo>
                    <a:pt x="706" y="162"/>
                  </a:lnTo>
                  <a:lnTo>
                    <a:pt x="652" y="150"/>
                  </a:lnTo>
                  <a:lnTo>
                    <a:pt x="610" y="138"/>
                  </a:lnTo>
                  <a:lnTo>
                    <a:pt x="568" y="126"/>
                  </a:lnTo>
                  <a:lnTo>
                    <a:pt x="532" y="114"/>
                  </a:lnTo>
                  <a:lnTo>
                    <a:pt x="502" y="102"/>
                  </a:lnTo>
                  <a:lnTo>
                    <a:pt x="478" y="90"/>
                  </a:lnTo>
                  <a:lnTo>
                    <a:pt x="460" y="78"/>
                  </a:lnTo>
                  <a:lnTo>
                    <a:pt x="442" y="66"/>
                  </a:lnTo>
                  <a:lnTo>
                    <a:pt x="425" y="54"/>
                  </a:lnTo>
                  <a:lnTo>
                    <a:pt x="407" y="42"/>
                  </a:lnTo>
                  <a:lnTo>
                    <a:pt x="401" y="42"/>
                  </a:lnTo>
                  <a:lnTo>
                    <a:pt x="395" y="42"/>
                  </a:lnTo>
                  <a:lnTo>
                    <a:pt x="389" y="42"/>
                  </a:lnTo>
                  <a:lnTo>
                    <a:pt x="383" y="42"/>
                  </a:lnTo>
                  <a:lnTo>
                    <a:pt x="377" y="48"/>
                  </a:lnTo>
                  <a:lnTo>
                    <a:pt x="371" y="54"/>
                  </a:lnTo>
                  <a:lnTo>
                    <a:pt x="359" y="66"/>
                  </a:lnTo>
                  <a:lnTo>
                    <a:pt x="347" y="78"/>
                  </a:lnTo>
                  <a:lnTo>
                    <a:pt x="341" y="84"/>
                  </a:lnTo>
                  <a:lnTo>
                    <a:pt x="335" y="90"/>
                  </a:lnTo>
                  <a:lnTo>
                    <a:pt x="323" y="102"/>
                  </a:lnTo>
                  <a:lnTo>
                    <a:pt x="305" y="108"/>
                  </a:lnTo>
                  <a:lnTo>
                    <a:pt x="287" y="114"/>
                  </a:lnTo>
                  <a:lnTo>
                    <a:pt x="263" y="120"/>
                  </a:lnTo>
                  <a:lnTo>
                    <a:pt x="239" y="126"/>
                  </a:lnTo>
                  <a:lnTo>
                    <a:pt x="215" y="132"/>
                  </a:lnTo>
                  <a:lnTo>
                    <a:pt x="191" y="132"/>
                  </a:lnTo>
                  <a:lnTo>
                    <a:pt x="167" y="138"/>
                  </a:lnTo>
                  <a:lnTo>
                    <a:pt x="144" y="138"/>
                  </a:lnTo>
                  <a:lnTo>
                    <a:pt x="120" y="138"/>
                  </a:lnTo>
                  <a:lnTo>
                    <a:pt x="90" y="132"/>
                  </a:lnTo>
                  <a:lnTo>
                    <a:pt x="66" y="132"/>
                  </a:lnTo>
                  <a:lnTo>
                    <a:pt x="42" y="126"/>
                  </a:lnTo>
                  <a:lnTo>
                    <a:pt x="24" y="120"/>
                  </a:lnTo>
                  <a:lnTo>
                    <a:pt x="0" y="114"/>
                  </a:lnTo>
                  <a:lnTo>
                    <a:pt x="0" y="96"/>
                  </a:lnTo>
                  <a:lnTo>
                    <a:pt x="24" y="102"/>
                  </a:lnTo>
                  <a:lnTo>
                    <a:pt x="42" y="108"/>
                  </a:lnTo>
                  <a:lnTo>
                    <a:pt x="66" y="114"/>
                  </a:lnTo>
                  <a:lnTo>
                    <a:pt x="90" y="114"/>
                  </a:lnTo>
                  <a:lnTo>
                    <a:pt x="120" y="120"/>
                  </a:lnTo>
                  <a:lnTo>
                    <a:pt x="144" y="120"/>
                  </a:lnTo>
                  <a:lnTo>
                    <a:pt x="167" y="120"/>
                  </a:lnTo>
                  <a:lnTo>
                    <a:pt x="191" y="114"/>
                  </a:lnTo>
                  <a:lnTo>
                    <a:pt x="215" y="114"/>
                  </a:lnTo>
                  <a:lnTo>
                    <a:pt x="239" y="108"/>
                  </a:lnTo>
                  <a:lnTo>
                    <a:pt x="263" y="102"/>
                  </a:lnTo>
                  <a:lnTo>
                    <a:pt x="287" y="96"/>
                  </a:lnTo>
                  <a:lnTo>
                    <a:pt x="305" y="90"/>
                  </a:lnTo>
                  <a:lnTo>
                    <a:pt x="323" y="84"/>
                  </a:lnTo>
                  <a:lnTo>
                    <a:pt x="335" y="72"/>
                  </a:lnTo>
                  <a:lnTo>
                    <a:pt x="341" y="66"/>
                  </a:lnTo>
                  <a:lnTo>
                    <a:pt x="347" y="60"/>
                  </a:lnTo>
                  <a:lnTo>
                    <a:pt x="359" y="48"/>
                  </a:lnTo>
                  <a:lnTo>
                    <a:pt x="371" y="36"/>
                  </a:lnTo>
                  <a:lnTo>
                    <a:pt x="377" y="30"/>
                  </a:lnTo>
                  <a:lnTo>
                    <a:pt x="383" y="24"/>
                  </a:lnTo>
                  <a:lnTo>
                    <a:pt x="389" y="24"/>
                  </a:lnTo>
                  <a:lnTo>
                    <a:pt x="395" y="24"/>
                  </a:lnTo>
                  <a:lnTo>
                    <a:pt x="401" y="24"/>
                  </a:lnTo>
                  <a:lnTo>
                    <a:pt x="407" y="24"/>
                  </a:lnTo>
                  <a:lnTo>
                    <a:pt x="425" y="36"/>
                  </a:lnTo>
                  <a:lnTo>
                    <a:pt x="442" y="48"/>
                  </a:lnTo>
                  <a:lnTo>
                    <a:pt x="460" y="60"/>
                  </a:lnTo>
                  <a:lnTo>
                    <a:pt x="478" y="72"/>
                  </a:lnTo>
                  <a:lnTo>
                    <a:pt x="502" y="84"/>
                  </a:lnTo>
                  <a:lnTo>
                    <a:pt x="532" y="96"/>
                  </a:lnTo>
                  <a:lnTo>
                    <a:pt x="568" y="108"/>
                  </a:lnTo>
                  <a:lnTo>
                    <a:pt x="610" y="120"/>
                  </a:lnTo>
                  <a:lnTo>
                    <a:pt x="652" y="132"/>
                  </a:lnTo>
                  <a:lnTo>
                    <a:pt x="706" y="144"/>
                  </a:lnTo>
                  <a:lnTo>
                    <a:pt x="759" y="150"/>
                  </a:lnTo>
                  <a:lnTo>
                    <a:pt x="819" y="156"/>
                  </a:lnTo>
                  <a:lnTo>
                    <a:pt x="879" y="156"/>
                  </a:lnTo>
                  <a:lnTo>
                    <a:pt x="945" y="150"/>
                  </a:lnTo>
                  <a:lnTo>
                    <a:pt x="1016" y="138"/>
                  </a:lnTo>
                  <a:lnTo>
                    <a:pt x="1058" y="132"/>
                  </a:lnTo>
                  <a:lnTo>
                    <a:pt x="1100" y="120"/>
                  </a:lnTo>
                  <a:lnTo>
                    <a:pt x="1142" y="108"/>
                  </a:lnTo>
                  <a:lnTo>
                    <a:pt x="1178" y="96"/>
                  </a:lnTo>
                  <a:lnTo>
                    <a:pt x="1220" y="84"/>
                  </a:lnTo>
                  <a:lnTo>
                    <a:pt x="1262" y="66"/>
                  </a:lnTo>
                  <a:lnTo>
                    <a:pt x="1309" y="48"/>
                  </a:lnTo>
                  <a:lnTo>
                    <a:pt x="1333" y="42"/>
                  </a:lnTo>
                  <a:lnTo>
                    <a:pt x="1345" y="36"/>
                  </a:lnTo>
                  <a:lnTo>
                    <a:pt x="1357" y="36"/>
                  </a:lnTo>
                  <a:lnTo>
                    <a:pt x="1375" y="36"/>
                  </a:lnTo>
                  <a:lnTo>
                    <a:pt x="1387" y="36"/>
                  </a:lnTo>
                  <a:lnTo>
                    <a:pt x="1399" y="36"/>
                  </a:lnTo>
                  <a:lnTo>
                    <a:pt x="1411" y="42"/>
                  </a:lnTo>
                  <a:lnTo>
                    <a:pt x="1429" y="42"/>
                  </a:lnTo>
                  <a:lnTo>
                    <a:pt x="1441" y="48"/>
                  </a:lnTo>
                  <a:lnTo>
                    <a:pt x="1459" y="60"/>
                  </a:lnTo>
                  <a:lnTo>
                    <a:pt x="1477" y="66"/>
                  </a:lnTo>
                  <a:lnTo>
                    <a:pt x="1483" y="72"/>
                  </a:lnTo>
                  <a:lnTo>
                    <a:pt x="1495" y="78"/>
                  </a:lnTo>
                  <a:lnTo>
                    <a:pt x="1507" y="84"/>
                  </a:lnTo>
                  <a:lnTo>
                    <a:pt x="1525" y="84"/>
                  </a:lnTo>
                  <a:lnTo>
                    <a:pt x="1561" y="90"/>
                  </a:lnTo>
                  <a:lnTo>
                    <a:pt x="1602" y="96"/>
                  </a:lnTo>
                  <a:lnTo>
                    <a:pt x="1644" y="102"/>
                  </a:lnTo>
                  <a:lnTo>
                    <a:pt x="1692" y="102"/>
                  </a:lnTo>
                  <a:lnTo>
                    <a:pt x="1794" y="102"/>
                  </a:lnTo>
                  <a:lnTo>
                    <a:pt x="1895" y="102"/>
                  </a:lnTo>
                  <a:lnTo>
                    <a:pt x="1938" y="102"/>
                  </a:lnTo>
                  <a:lnTo>
                    <a:pt x="1971" y="96"/>
                  </a:lnTo>
                  <a:lnTo>
                    <a:pt x="2019" y="77"/>
                  </a:lnTo>
                  <a:lnTo>
                    <a:pt x="2063" y="57"/>
                  </a:lnTo>
                  <a:lnTo>
                    <a:pt x="2111" y="38"/>
                  </a:lnTo>
                  <a:lnTo>
                    <a:pt x="2145" y="18"/>
                  </a:lnTo>
                  <a:lnTo>
                    <a:pt x="2172" y="9"/>
                  </a:lnTo>
                  <a:lnTo>
                    <a:pt x="2202" y="0"/>
                  </a:lnTo>
                  <a:lnTo>
                    <a:pt x="2235" y="3"/>
                  </a:lnTo>
                  <a:lnTo>
                    <a:pt x="2250" y="24"/>
                  </a:lnTo>
                  <a:lnTo>
                    <a:pt x="2262" y="51"/>
                  </a:lnTo>
                  <a:lnTo>
                    <a:pt x="2290" y="72"/>
                  </a:lnTo>
                  <a:lnTo>
                    <a:pt x="2296" y="78"/>
                  </a:lnTo>
                  <a:lnTo>
                    <a:pt x="2308" y="84"/>
                  </a:lnTo>
                  <a:lnTo>
                    <a:pt x="2326" y="90"/>
                  </a:lnTo>
                  <a:lnTo>
                    <a:pt x="2350" y="102"/>
                  </a:lnTo>
                  <a:lnTo>
                    <a:pt x="2380" y="108"/>
                  </a:lnTo>
                  <a:lnTo>
                    <a:pt x="2416" y="114"/>
                  </a:lnTo>
                  <a:lnTo>
                    <a:pt x="2446" y="108"/>
                  </a:lnTo>
                  <a:lnTo>
                    <a:pt x="2481" y="108"/>
                  </a:lnTo>
                  <a:lnTo>
                    <a:pt x="2511" y="102"/>
                  </a:lnTo>
                  <a:lnTo>
                    <a:pt x="2541" y="96"/>
                  </a:lnTo>
                  <a:lnTo>
                    <a:pt x="2559" y="96"/>
                  </a:lnTo>
                  <a:lnTo>
                    <a:pt x="2595" y="84"/>
                  </a:lnTo>
                  <a:lnTo>
                    <a:pt x="2619" y="72"/>
                  </a:lnTo>
                  <a:lnTo>
                    <a:pt x="2643" y="54"/>
                  </a:lnTo>
                  <a:lnTo>
                    <a:pt x="2661" y="42"/>
                  </a:lnTo>
                  <a:lnTo>
                    <a:pt x="2673" y="24"/>
                  </a:lnTo>
                  <a:lnTo>
                    <a:pt x="2697" y="18"/>
                  </a:lnTo>
                  <a:lnTo>
                    <a:pt x="2715" y="24"/>
                  </a:lnTo>
                  <a:lnTo>
                    <a:pt x="2715" y="48"/>
                  </a:lnTo>
                  <a:lnTo>
                    <a:pt x="2709" y="78"/>
                  </a:lnTo>
                  <a:lnTo>
                    <a:pt x="2709" y="108"/>
                  </a:lnTo>
                  <a:lnTo>
                    <a:pt x="2727" y="114"/>
                  </a:lnTo>
                  <a:lnTo>
                    <a:pt x="2744" y="120"/>
                  </a:lnTo>
                  <a:lnTo>
                    <a:pt x="2768" y="126"/>
                  </a:lnTo>
                  <a:lnTo>
                    <a:pt x="2792" y="132"/>
                  </a:lnTo>
                  <a:lnTo>
                    <a:pt x="2816" y="132"/>
                  </a:lnTo>
                  <a:lnTo>
                    <a:pt x="2846" y="132"/>
                  </a:lnTo>
                  <a:lnTo>
                    <a:pt x="2870" y="132"/>
                  </a:lnTo>
                  <a:lnTo>
                    <a:pt x="2906" y="132"/>
                  </a:lnTo>
                  <a:lnTo>
                    <a:pt x="2972" y="126"/>
                  </a:lnTo>
                  <a:lnTo>
                    <a:pt x="3049" y="114"/>
                  </a:lnTo>
                  <a:lnTo>
                    <a:pt x="3127" y="102"/>
                  </a:lnTo>
                  <a:lnTo>
                    <a:pt x="3205" y="90"/>
                  </a:lnTo>
                  <a:lnTo>
                    <a:pt x="3336" y="78"/>
                  </a:lnTo>
                  <a:lnTo>
                    <a:pt x="3426" y="72"/>
                  </a:lnTo>
                  <a:lnTo>
                    <a:pt x="3456" y="66"/>
                  </a:lnTo>
                  <a:lnTo>
                    <a:pt x="3462" y="66"/>
                  </a:lnTo>
                  <a:lnTo>
                    <a:pt x="3474" y="60"/>
                  </a:lnTo>
                  <a:lnTo>
                    <a:pt x="3486" y="48"/>
                  </a:lnTo>
                  <a:lnTo>
                    <a:pt x="3498" y="48"/>
                  </a:lnTo>
                  <a:lnTo>
                    <a:pt x="3510" y="42"/>
                  </a:lnTo>
                  <a:lnTo>
                    <a:pt x="3522" y="42"/>
                  </a:lnTo>
                  <a:lnTo>
                    <a:pt x="3534" y="36"/>
                  </a:lnTo>
                  <a:lnTo>
                    <a:pt x="3546" y="36"/>
                  </a:lnTo>
                  <a:lnTo>
                    <a:pt x="3564" y="36"/>
                  </a:lnTo>
                  <a:lnTo>
                    <a:pt x="3582" y="42"/>
                  </a:lnTo>
                  <a:lnTo>
                    <a:pt x="3600" y="42"/>
                  </a:lnTo>
                  <a:lnTo>
                    <a:pt x="3617" y="54"/>
                  </a:lnTo>
                  <a:lnTo>
                    <a:pt x="3635" y="60"/>
                  </a:lnTo>
                  <a:lnTo>
                    <a:pt x="3647" y="66"/>
                  </a:lnTo>
                  <a:lnTo>
                    <a:pt x="3659" y="72"/>
                  </a:lnTo>
                  <a:lnTo>
                    <a:pt x="3689" y="78"/>
                  </a:lnTo>
                  <a:lnTo>
                    <a:pt x="3731" y="90"/>
                  </a:lnTo>
                  <a:lnTo>
                    <a:pt x="3767" y="96"/>
                  </a:lnTo>
                  <a:lnTo>
                    <a:pt x="3815" y="102"/>
                  </a:lnTo>
                  <a:lnTo>
                    <a:pt x="3863" y="102"/>
                  </a:lnTo>
                  <a:lnTo>
                    <a:pt x="3916" y="102"/>
                  </a:lnTo>
                  <a:lnTo>
                    <a:pt x="3970" y="102"/>
                  </a:lnTo>
                  <a:lnTo>
                    <a:pt x="4024" y="102"/>
                  </a:lnTo>
                  <a:lnTo>
                    <a:pt x="4078" y="102"/>
                  </a:lnTo>
                  <a:lnTo>
                    <a:pt x="4132" y="96"/>
                  </a:lnTo>
                  <a:lnTo>
                    <a:pt x="4186" y="90"/>
                  </a:lnTo>
                  <a:lnTo>
                    <a:pt x="4239" y="78"/>
                  </a:lnTo>
                  <a:lnTo>
                    <a:pt x="4287" y="72"/>
                  </a:lnTo>
                  <a:lnTo>
                    <a:pt x="4341" y="54"/>
                  </a:lnTo>
                  <a:lnTo>
                    <a:pt x="4383" y="42"/>
                  </a:lnTo>
                  <a:lnTo>
                    <a:pt x="4419" y="30"/>
                  </a:lnTo>
                  <a:lnTo>
                    <a:pt x="4449" y="18"/>
                  </a:lnTo>
                  <a:lnTo>
                    <a:pt x="4478" y="12"/>
                  </a:lnTo>
                  <a:lnTo>
                    <a:pt x="4502" y="6"/>
                  </a:lnTo>
                  <a:lnTo>
                    <a:pt x="4526" y="0"/>
                  </a:lnTo>
                  <a:lnTo>
                    <a:pt x="4544" y="0"/>
                  </a:lnTo>
                  <a:lnTo>
                    <a:pt x="4562" y="0"/>
                  </a:lnTo>
                  <a:lnTo>
                    <a:pt x="4574" y="6"/>
                  </a:lnTo>
                  <a:lnTo>
                    <a:pt x="4586" y="12"/>
                  </a:lnTo>
                  <a:lnTo>
                    <a:pt x="4598" y="18"/>
                  </a:lnTo>
                  <a:lnTo>
                    <a:pt x="4604" y="24"/>
                  </a:lnTo>
                  <a:lnTo>
                    <a:pt x="4610" y="30"/>
                  </a:lnTo>
                  <a:lnTo>
                    <a:pt x="4616" y="36"/>
                  </a:lnTo>
                  <a:lnTo>
                    <a:pt x="4622" y="48"/>
                  </a:lnTo>
                  <a:lnTo>
                    <a:pt x="4628" y="60"/>
                  </a:lnTo>
                  <a:lnTo>
                    <a:pt x="4634" y="66"/>
                  </a:lnTo>
                  <a:lnTo>
                    <a:pt x="4640" y="78"/>
                  </a:lnTo>
                  <a:lnTo>
                    <a:pt x="4652" y="84"/>
                  </a:lnTo>
                  <a:lnTo>
                    <a:pt x="4670" y="90"/>
                  </a:lnTo>
                  <a:lnTo>
                    <a:pt x="4682" y="96"/>
                  </a:lnTo>
                  <a:lnTo>
                    <a:pt x="4706" y="102"/>
                  </a:lnTo>
                  <a:lnTo>
                    <a:pt x="4724" y="108"/>
                  </a:lnTo>
                  <a:lnTo>
                    <a:pt x="4748" y="114"/>
                  </a:lnTo>
                  <a:lnTo>
                    <a:pt x="4771" y="114"/>
                  </a:lnTo>
                  <a:lnTo>
                    <a:pt x="4801" y="114"/>
                  </a:lnTo>
                  <a:lnTo>
                    <a:pt x="4831" y="108"/>
                  </a:lnTo>
                  <a:lnTo>
                    <a:pt x="4861" y="102"/>
                  </a:lnTo>
                  <a:lnTo>
                    <a:pt x="4891" y="96"/>
                  </a:lnTo>
                  <a:lnTo>
                    <a:pt x="4927" y="84"/>
                  </a:lnTo>
                  <a:lnTo>
                    <a:pt x="4957" y="66"/>
                  </a:lnTo>
                  <a:lnTo>
                    <a:pt x="4993" y="48"/>
                  </a:lnTo>
                  <a:lnTo>
                    <a:pt x="5017" y="36"/>
                  </a:lnTo>
                  <a:lnTo>
                    <a:pt x="5029" y="30"/>
                  </a:lnTo>
                  <a:lnTo>
                    <a:pt x="5061" y="24"/>
                  </a:lnTo>
                  <a:lnTo>
                    <a:pt x="5091" y="17"/>
                  </a:lnTo>
                  <a:lnTo>
                    <a:pt x="5118" y="14"/>
                  </a:lnTo>
                  <a:lnTo>
                    <a:pt x="5145" y="9"/>
                  </a:lnTo>
                  <a:lnTo>
                    <a:pt x="5175" y="9"/>
                  </a:lnTo>
                  <a:lnTo>
                    <a:pt x="5199" y="8"/>
                  </a:lnTo>
                  <a:lnTo>
                    <a:pt x="5219" y="9"/>
                  </a:lnTo>
                  <a:lnTo>
                    <a:pt x="5238" y="9"/>
                  </a:lnTo>
                  <a:lnTo>
                    <a:pt x="5258" y="11"/>
                  </a:lnTo>
                  <a:lnTo>
                    <a:pt x="5280" y="9"/>
                  </a:lnTo>
                  <a:lnTo>
                    <a:pt x="5304" y="11"/>
                  </a:lnTo>
                  <a:lnTo>
                    <a:pt x="5327" y="8"/>
                  </a:lnTo>
                  <a:lnTo>
                    <a:pt x="5351" y="8"/>
                  </a:lnTo>
                  <a:lnTo>
                    <a:pt x="5390" y="9"/>
                  </a:lnTo>
                  <a:lnTo>
                    <a:pt x="5435" y="24"/>
                  </a:lnTo>
                  <a:lnTo>
                    <a:pt x="5447" y="30"/>
                  </a:lnTo>
                  <a:lnTo>
                    <a:pt x="5453" y="36"/>
                  </a:lnTo>
                  <a:lnTo>
                    <a:pt x="5453" y="42"/>
                  </a:lnTo>
                  <a:lnTo>
                    <a:pt x="5459" y="48"/>
                  </a:lnTo>
                  <a:lnTo>
                    <a:pt x="5459" y="54"/>
                  </a:lnTo>
                  <a:lnTo>
                    <a:pt x="5459" y="60"/>
                  </a:lnTo>
                  <a:lnTo>
                    <a:pt x="5459" y="66"/>
                  </a:lnTo>
                  <a:lnTo>
                    <a:pt x="5465" y="66"/>
                  </a:lnTo>
                  <a:lnTo>
                    <a:pt x="5465" y="72"/>
                  </a:lnTo>
                  <a:lnTo>
                    <a:pt x="5477" y="72"/>
                  </a:lnTo>
                  <a:lnTo>
                    <a:pt x="5489" y="78"/>
                  </a:lnTo>
                  <a:lnTo>
                    <a:pt x="5501" y="84"/>
                  </a:lnTo>
                  <a:lnTo>
                    <a:pt x="5519" y="84"/>
                  </a:lnTo>
                  <a:lnTo>
                    <a:pt x="5555" y="90"/>
                  </a:lnTo>
                  <a:lnTo>
                    <a:pt x="5603" y="90"/>
                  </a:lnTo>
                  <a:lnTo>
                    <a:pt x="5656" y="90"/>
                  </a:lnTo>
                  <a:lnTo>
                    <a:pt x="5710" y="84"/>
                  </a:lnTo>
                  <a:lnTo>
                    <a:pt x="5740" y="78"/>
                  </a:lnTo>
                  <a:lnTo>
                    <a:pt x="5770" y="72"/>
                  </a:lnTo>
                  <a:lnTo>
                    <a:pt x="5770" y="90"/>
                  </a:lnTo>
                  <a:lnTo>
                    <a:pt x="5770" y="90"/>
                  </a:lnTo>
                  <a:lnTo>
                    <a:pt x="5740" y="96"/>
                  </a:lnTo>
                  <a:lnTo>
                    <a:pt x="5710" y="102"/>
                  </a:lnTo>
                  <a:lnTo>
                    <a:pt x="5656" y="108"/>
                  </a:lnTo>
                  <a:lnTo>
                    <a:pt x="5603" y="108"/>
                  </a:lnTo>
                  <a:lnTo>
                    <a:pt x="5555" y="108"/>
                  </a:lnTo>
                  <a:lnTo>
                    <a:pt x="5519" y="102"/>
                  </a:lnTo>
                  <a:lnTo>
                    <a:pt x="5501" y="102"/>
                  </a:lnTo>
                  <a:lnTo>
                    <a:pt x="5489" y="96"/>
                  </a:lnTo>
                  <a:lnTo>
                    <a:pt x="5477" y="90"/>
                  </a:lnTo>
                  <a:lnTo>
                    <a:pt x="5465" y="90"/>
                  </a:lnTo>
                  <a:lnTo>
                    <a:pt x="5465" y="84"/>
                  </a:lnTo>
                  <a:lnTo>
                    <a:pt x="5459" y="84"/>
                  </a:lnTo>
                  <a:lnTo>
                    <a:pt x="5459" y="78"/>
                  </a:lnTo>
                  <a:lnTo>
                    <a:pt x="5459" y="72"/>
                  </a:lnTo>
                  <a:lnTo>
                    <a:pt x="5459" y="66"/>
                  </a:lnTo>
                  <a:lnTo>
                    <a:pt x="5453" y="60"/>
                  </a:lnTo>
                  <a:lnTo>
                    <a:pt x="5453" y="54"/>
                  </a:lnTo>
                  <a:lnTo>
                    <a:pt x="5447" y="48"/>
                  </a:lnTo>
                  <a:lnTo>
                    <a:pt x="5435" y="42"/>
                  </a:lnTo>
                  <a:lnTo>
                    <a:pt x="5429" y="36"/>
                  </a:lnTo>
                  <a:lnTo>
                    <a:pt x="5423" y="36"/>
                  </a:lnTo>
                  <a:lnTo>
                    <a:pt x="5405" y="30"/>
                  </a:lnTo>
                  <a:lnTo>
                    <a:pt x="5393" y="30"/>
                  </a:lnTo>
                  <a:lnTo>
                    <a:pt x="5370" y="23"/>
                  </a:lnTo>
                  <a:lnTo>
                    <a:pt x="5346" y="24"/>
                  </a:lnTo>
                  <a:lnTo>
                    <a:pt x="5325" y="27"/>
                  </a:lnTo>
                  <a:lnTo>
                    <a:pt x="5298" y="29"/>
                  </a:lnTo>
                  <a:lnTo>
                    <a:pt x="5270" y="29"/>
                  </a:lnTo>
                  <a:lnTo>
                    <a:pt x="5247" y="26"/>
                  </a:lnTo>
                  <a:lnTo>
                    <a:pt x="5219" y="24"/>
                  </a:lnTo>
                  <a:lnTo>
                    <a:pt x="5199" y="21"/>
                  </a:lnTo>
                  <a:lnTo>
                    <a:pt x="5174" y="24"/>
                  </a:lnTo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accent2">
                    <a:gamma/>
                    <a:tint val="96863"/>
                    <a:invGamma/>
                  </a:schemeClr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 eaLnBrk="1" hangingPunct="1">
                <a:defRPr/>
              </a:pPr>
              <a:endParaRPr lang="zh-TW" altLang="en-US"/>
            </a:p>
          </p:txBody>
        </p:sp>
      </p:grpSp>
      <p:sp>
        <p:nvSpPr>
          <p:cNvPr id="9240" name="Rectangle 2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</a:p>
        </p:txBody>
      </p:sp>
      <p:sp>
        <p:nvSpPr>
          <p:cNvPr id="9241" name="Rectangle 2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9242" name="Rectangle 2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kumimoji="0" sz="10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243" name="Rectangle 2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kumimoji="0" sz="16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A59BE68B-1558-4A14-B20C-C29AE74A485E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  <p:sp>
        <p:nvSpPr>
          <p:cNvPr id="9244" name="Rectangle 2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kumimoji="0" sz="1000">
                <a:effectLst>
                  <a:outerShdw blurRad="38100" dist="38100" dir="2700000" algn="tl">
                    <a:srgbClr val="000000"/>
                  </a:outerShdw>
                </a:effectLst>
                <a:ea typeface="新細明體" panose="02020500000000000000" pitchFamily="18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970" r:id="rId1"/>
    <p:sldLayoutId id="2147483971" r:id="rId2"/>
    <p:sldLayoutId id="2147483972" r:id="rId3"/>
    <p:sldLayoutId id="2147483973" r:id="rId4"/>
    <p:sldLayoutId id="2147483974" r:id="rId5"/>
    <p:sldLayoutId id="2147483975" r:id="rId6"/>
    <p:sldLayoutId id="2147483976" r:id="rId7"/>
    <p:sldLayoutId id="2147483977" r:id="rId8"/>
    <p:sldLayoutId id="2147483978" r:id="rId9"/>
    <p:sldLayoutId id="2147483979" r:id="rId10"/>
    <p:sldLayoutId id="2147483980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2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kumimoji="1"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anose="05000000000000000000" pitchFamily="2" charset="2"/>
        <a:buChar char="l"/>
        <a:defRPr kumimoji="1"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l"/>
        <a:defRPr kumimoji="1"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so.au.edu.tw/portal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lms.au.edu.tw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s://dati.au.edu.tw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3501008"/>
            <a:ext cx="8229600" cy="2173288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109</a:t>
            </a:r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年度</a:t>
            </a:r>
            <a:endParaRPr lang="en-US" altLang="zh-TW" sz="54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新生註冊報到</a:t>
            </a:r>
            <a:endParaRPr lang="en-US" altLang="zh-TW" sz="54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E8859F7E-4A7C-47CB-9A62-A79BCB0601D2}" type="slidenum">
              <a:rPr kumimoji="0" lang="en-US" altLang="zh-TW" smtClean="0"/>
              <a:pPr eaLnBrk="1" hangingPunct="1">
                <a:defRPr/>
              </a:pPr>
              <a:t>1</a:t>
            </a:fld>
            <a:endParaRPr kumimoji="0" lang="en-US" altLang="zh-TW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67544" y="836712"/>
            <a:ext cx="7772400" cy="323691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 anchorCtr="1"/>
          <a:lstStyle/>
          <a:p>
            <a:pPr algn="ctr" eaLnBrk="1" hangingPunct="1">
              <a:defRPr/>
            </a:pPr>
            <a:r>
              <a:rPr lang="zh-TW" altLang="en-US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微軟正黑體" panose="020B0604030504040204" pitchFamily="34" charset="-120"/>
                <a:cs typeface="+mj-cs"/>
              </a:rPr>
              <a:t>真理大學航空事業學</a:t>
            </a:r>
            <a:r>
              <a:rPr lang="zh-TW" altLang="en-US" sz="4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微軟正黑體" panose="020B0604030504040204" pitchFamily="34" charset="-120"/>
                <a:cs typeface="+mj-cs"/>
              </a:rPr>
              <a:t>系</a:t>
            </a:r>
            <a:endParaRPr lang="en-US" altLang="zh-TW" sz="48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j-lt"/>
              <a:ea typeface="微軟正黑體" panose="020B0604030504040204" pitchFamily="34" charset="-120"/>
              <a:cs typeface="+mj-cs"/>
            </a:endParaRPr>
          </a:p>
          <a:p>
            <a:pPr algn="ctr" eaLnBrk="1" hangingPunct="1">
              <a:defRPr/>
            </a:pPr>
            <a:r>
              <a:rPr lang="en-US" altLang="zh-TW" sz="2000" b="1" dirty="0">
                <a:solidFill>
                  <a:schemeClr val="tx2"/>
                </a:solidFill>
                <a:latin typeface="+mj-lt"/>
                <a:ea typeface="微軟正黑體" panose="020B0604030504040204" pitchFamily="34" charset="-120"/>
                <a:cs typeface="+mj-cs"/>
              </a:rPr>
              <a:t>DEPARTMENT OF AIR TRANSPORT INDUSTRY</a:t>
            </a:r>
            <a:endParaRPr lang="zh-TW" altLang="en-US" sz="2000" b="1" dirty="0">
              <a:solidFill>
                <a:schemeClr val="tx2"/>
              </a:solidFill>
              <a:latin typeface="+mj-lt"/>
              <a:ea typeface="微軟正黑體" panose="020B0604030504040204" pitchFamily="34" charset="-120"/>
              <a:cs typeface="+mj-cs"/>
            </a:endParaRPr>
          </a:p>
        </p:txBody>
      </p:sp>
      <p:pic>
        <p:nvPicPr>
          <p:cNvPr id="1026" name="Picture 2" descr="航空事業學系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0"/>
            <a:ext cx="1979712" cy="193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2</a:t>
            </a:fld>
            <a:endParaRPr lang="en-US" altLang="zh-TW"/>
          </a:p>
        </p:txBody>
      </p:sp>
      <p:sp>
        <p:nvSpPr>
          <p:cNvPr id="5" name="內容版面配置區 4"/>
          <p:cNvSpPr txBox="1">
            <a:spLocks noGrp="1" noChangeArrowheads="1"/>
          </p:cNvSpPr>
          <p:nvPr>
            <p:ph idx="1"/>
          </p:nvPr>
        </p:nvSpPr>
        <p:spPr bwMode="auto">
          <a:xfrm>
            <a:off x="683568" y="596129"/>
            <a:ext cx="7931224" cy="5853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09:00 ~ 09:30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繳交註冊資料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09:30 </a:t>
            </a:r>
            <a:r>
              <a:rPr lang="en-US" altLang="zh-TW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 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11:00 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系主任時間：修課說明</a:t>
            </a:r>
            <a:endParaRPr lang="en-US" altLang="zh-TW" b="1" dirty="0" smtClean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10:30 </a:t>
            </a:r>
            <a:r>
              <a:rPr lang="en-US" altLang="zh-TW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 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10:50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系助理：選課教學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11:00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11:10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院長時間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11:10 </a:t>
            </a:r>
            <a:r>
              <a:rPr lang="en-US" altLang="zh-TW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~ 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11:30 </a:t>
            </a:r>
            <a:r>
              <a:rPr lang="zh-TW" altLang="en-US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導師時間</a:t>
            </a:r>
            <a:endParaRPr lang="en-US" altLang="zh-TW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11:30 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~ 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12:00 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系學會時間</a:t>
            </a:r>
            <a:endParaRPr lang="en-US" altLang="zh-TW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12:00 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lang="en-US" altLang="zh-TW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b="1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新生定向訓練見</a:t>
            </a:r>
            <a:endParaRPr lang="zh-TW" altLang="en-US" b="1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230032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1E043CBD-211E-4382-B39C-14B6CAA563A9}" type="slidenum">
              <a:rPr kumimoji="0" lang="en-US" altLang="zh-TW" smtClean="0"/>
              <a:pPr eaLnBrk="1" hangingPunct="1">
                <a:defRPr/>
              </a:pPr>
              <a:t>3</a:t>
            </a:fld>
            <a:endParaRPr kumimoji="0" lang="en-US" altLang="zh-TW" smtClean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altLang="zh-TW" sz="6600" b="1" i="1" dirty="0">
                <a:latin typeface="Academy Engraved LET" pitchFamily="2" charset="0"/>
                <a:ea typeface="SimHei" panose="02010609060101010101" pitchFamily="49" charset="-122"/>
              </a:rPr>
              <a:t>F</a:t>
            </a:r>
            <a:r>
              <a:rPr lang="en-US" altLang="zh-TW" sz="6600" b="1" i="1" dirty="0" err="1">
                <a:latin typeface="Academy Engraved LET" pitchFamily="2" charset="0"/>
                <a:ea typeface="SimHei" panose="02010609060101010101" pitchFamily="49" charset="-122"/>
              </a:rPr>
              <a:t>ly</a:t>
            </a:r>
            <a:r>
              <a:rPr lang="en-US" altLang="zh-TW" sz="6600" b="1" i="1" dirty="0">
                <a:latin typeface="Academy Engraved LET" pitchFamily="2" charset="0"/>
                <a:ea typeface="SimHei" panose="02010609060101010101" pitchFamily="49" charset="-122"/>
              </a:rPr>
              <a:t> with us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專業的教師群</a:t>
            </a: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+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精心設計的課程與訓練 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r>
              <a:rPr lang="en-US" altLang="zh-TW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=</a:t>
            </a:r>
            <a:r>
              <a:rPr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完整的就業力、專業職能。</a:t>
            </a:r>
          </a:p>
          <a:p>
            <a:pPr eaLnBrk="1" hangingPunct="1">
              <a:defRPr/>
            </a:pPr>
            <a:endParaRPr kumimoji="0"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125" name="圖片 3" descr="D:\服務\Airway20130812\IMG_9310.jpg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684213" y="2997200"/>
            <a:ext cx="5162550" cy="343852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16390" name="圖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2638" y="3776663"/>
            <a:ext cx="2454275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CBE04CA5-EA8D-4E74-93CD-DA84F79ADE77}" type="slidenum">
              <a:rPr kumimoji="0" lang="en-US" altLang="zh-TW" smtClean="0"/>
              <a:pPr eaLnBrk="1" hangingPunct="1">
                <a:defRPr/>
              </a:pPr>
              <a:t>4</a:t>
            </a:fld>
            <a:endParaRPr kumimoji="0" lang="en-US" altLang="zh-TW" smtClean="0"/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18256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kumimoji="0"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穩紮穩打，夢想抵達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390650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美姿美儀</a:t>
            </a:r>
          </a:p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航空訂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位系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統</a:t>
            </a:r>
          </a:p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航空英文</a:t>
            </a:r>
          </a:p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客艙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/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地勤服務與管理</a:t>
            </a:r>
          </a:p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航務與簽派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飛行地面學科</a:t>
            </a:r>
          </a:p>
          <a:p>
            <a:pPr eaLnBrk="1" hangingPunct="1"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校外實務實習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defRPr/>
            </a:pP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畢業專題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173" name="Picture 6" descr="0012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614864" y="4148143"/>
            <a:ext cx="3744913" cy="2390775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7174" name="Picture 7" descr="china airline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633914" y="1414470"/>
            <a:ext cx="3743325" cy="250031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9" name="矩形 8"/>
          <p:cNvSpPr/>
          <p:nvPr/>
        </p:nvSpPr>
        <p:spPr>
          <a:xfrm>
            <a:off x="642938" y="4929188"/>
            <a:ext cx="2571750" cy="500062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642938" y="2643188"/>
            <a:ext cx="1768822" cy="500062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653258" y="1465264"/>
            <a:ext cx="1758502" cy="500062"/>
          </a:xfrm>
          <a:prstGeom prst="rect">
            <a:avLst/>
          </a:prstGeom>
          <a:solidFill>
            <a:srgbClr val="FFFF00">
              <a:alpha val="2000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A8D991E6-E87A-41BD-BC36-1C54702EC802}" type="slidenum">
              <a:rPr kumimoji="0" lang="en-US" altLang="zh-TW" smtClean="0"/>
              <a:pPr eaLnBrk="1" hangingPunct="1">
                <a:defRPr/>
              </a:pPr>
              <a:t>5</a:t>
            </a:fld>
            <a:endParaRPr kumimoji="0" lang="en-US" altLang="zh-TW" smtClean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教學與實務並重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定期舉辦模擬面試</a:t>
            </a:r>
          </a:p>
          <a:p>
            <a:pPr eaLnBrk="1" hangingPunct="1"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實際操作機上廣播</a:t>
            </a:r>
          </a:p>
          <a:p>
            <a:pPr eaLnBrk="1" hangingPunct="1"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多元校外參訪</a:t>
            </a:r>
          </a:p>
          <a:p>
            <a:pPr eaLnBrk="1" hangingPunct="1">
              <a:defRPr/>
            </a:pPr>
            <a:r>
              <a:rPr lang="zh-TW" altLang="en-US" sz="3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完善的實習資源</a:t>
            </a:r>
          </a:p>
        </p:txBody>
      </p:sp>
      <p:pic>
        <p:nvPicPr>
          <p:cNvPr id="9221" name="Picture 4" descr="實習成果展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787900" y="4076700"/>
            <a:ext cx="4356100" cy="2595563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222" name="Picture 5" descr="55123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4787900" y="1557338"/>
            <a:ext cx="4356100" cy="2519362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9223" name="Picture 6" descr="666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179388" y="4076700"/>
            <a:ext cx="4608512" cy="258603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5D5F208F-98C9-4680-91E3-7A2B267D7DF5}" type="slidenum">
              <a:rPr kumimoji="0" lang="en-US" altLang="zh-TW" smtClean="0"/>
              <a:pPr eaLnBrk="1" hangingPunct="1">
                <a:defRPr/>
              </a:pPr>
              <a:t>6</a:t>
            </a:fld>
            <a:endParaRPr kumimoji="0" lang="en-US" altLang="zh-TW" smtClean="0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精進外語，與國際接軌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19225"/>
            <a:ext cx="8229600" cy="45307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專業航空英語教學</a:t>
            </a:r>
          </a:p>
          <a:p>
            <a:pPr eaLnBrk="1" hangingPunct="1"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客艙專業用語訓練</a:t>
            </a:r>
          </a:p>
          <a:p>
            <a:pPr eaLnBrk="1" hangingPunct="1">
              <a:defRPr/>
            </a:pPr>
            <a:r>
              <a:rPr lang="zh-TW" altLang="en-US" sz="3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多益輔導考試</a:t>
            </a:r>
          </a:p>
        </p:txBody>
      </p:sp>
      <p:pic>
        <p:nvPicPr>
          <p:cNvPr id="20485" name="圖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63" y="3502025"/>
            <a:ext cx="4410075" cy="330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3502025"/>
            <a:ext cx="434022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45F19D26-D14D-41BD-9904-287351EC72F3}" type="slidenum">
              <a:rPr kumimoji="0" lang="en-US" altLang="zh-TW" smtClean="0"/>
              <a:pPr eaLnBrk="1" hangingPunct="1">
                <a:defRPr/>
              </a:pPr>
              <a:t>7</a:t>
            </a:fld>
            <a:endParaRPr kumimoji="0" lang="en-US" altLang="zh-TW" smtClean="0"/>
          </a:p>
        </p:txBody>
      </p:sp>
      <p:sp>
        <p:nvSpPr>
          <p:cNvPr id="7" name="標題 1"/>
          <p:cNvSpPr>
            <a:spLocks noGrp="1"/>
          </p:cNvSpPr>
          <p:nvPr>
            <p:ph type="title"/>
          </p:nvPr>
        </p:nvSpPr>
        <p:spPr>
          <a:xfrm>
            <a:off x="179512" y="44995"/>
            <a:ext cx="9144000" cy="647701"/>
          </a:xfrm>
        </p:spPr>
        <p:txBody>
          <a:bodyPr/>
          <a:lstStyle/>
          <a:p>
            <a:pPr>
              <a:defRPr/>
            </a:pPr>
            <a:r>
              <a:rPr lang="zh-TW" altLang="zh-TW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四年課程規劃表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92696"/>
            <a:ext cx="9144000" cy="638841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404813"/>
            <a:ext cx="1655763" cy="6192837"/>
          </a:xfrm>
        </p:spPr>
        <p:txBody>
          <a:bodyPr/>
          <a:lstStyle/>
          <a:p>
            <a:pPr>
              <a:defRPr/>
            </a:pP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0425F3CE-5D3C-4918-BF9F-EC6CFCA0A1AA}" type="slidenum">
              <a:rPr kumimoji="0" lang="en-US" altLang="zh-TW" smtClean="0"/>
              <a:pPr eaLnBrk="1" hangingPunct="1">
                <a:defRPr/>
              </a:pPr>
              <a:t>8</a:t>
            </a:fld>
            <a:endParaRPr kumimoji="0" lang="en-US" altLang="zh-TW" smtClean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315488"/>
            <a:ext cx="3672407" cy="58810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404813"/>
            <a:ext cx="1655763" cy="6192837"/>
          </a:xfrm>
        </p:spPr>
        <p:txBody>
          <a:bodyPr/>
          <a:lstStyle/>
          <a:p>
            <a:pPr>
              <a:defRPr/>
            </a:pP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7DF64ACA-993B-4EE5-8349-563954A40626}" type="slidenum">
              <a:rPr kumimoji="0" lang="en-US" altLang="zh-TW" smtClean="0"/>
              <a:pPr eaLnBrk="1" hangingPunct="1">
                <a:defRPr/>
              </a:pPr>
              <a:t>9</a:t>
            </a:fld>
            <a:endParaRPr kumimoji="0" lang="en-US" altLang="zh-TW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260648"/>
            <a:ext cx="3600400" cy="61946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404813"/>
            <a:ext cx="1655763" cy="6192837"/>
          </a:xfrm>
        </p:spPr>
        <p:txBody>
          <a:bodyPr/>
          <a:lstStyle/>
          <a:p>
            <a:pPr>
              <a:defRPr/>
            </a:pP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E4A49419-71D5-4FC9-88E3-850C57EAAB29}" type="slidenum">
              <a:rPr kumimoji="0" lang="en-US" altLang="zh-TW" smtClean="0"/>
              <a:pPr eaLnBrk="1" hangingPunct="1">
                <a:defRPr/>
              </a:pPr>
              <a:t>10</a:t>
            </a:fld>
            <a:endParaRPr kumimoji="0" lang="en-US" altLang="zh-TW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784" y="404813"/>
            <a:ext cx="3600400" cy="6257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404813"/>
            <a:ext cx="1655763" cy="6192837"/>
          </a:xfrm>
        </p:spPr>
        <p:txBody>
          <a:bodyPr/>
          <a:lstStyle/>
          <a:p>
            <a:pPr>
              <a:defRPr/>
            </a:pP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大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程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規</a:t>
            </a:r>
            <a: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劃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8DEA1C01-AE50-4528-B9E4-821A7B66CD1E}" type="slidenum">
              <a:rPr kumimoji="0" lang="en-US" altLang="zh-TW" smtClean="0"/>
              <a:pPr eaLnBrk="1" hangingPunct="1">
                <a:defRPr/>
              </a:pPr>
              <a:t>11</a:t>
            </a:fld>
            <a:endParaRPr kumimoji="0" lang="en-US" altLang="zh-TW" smtClean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5028" y="476672"/>
            <a:ext cx="3856189" cy="56166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4438" y="332656"/>
            <a:ext cx="7696200" cy="1008112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畢業學分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214438" y="1340768"/>
            <a:ext cx="7772400" cy="4776192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4000" b="1" dirty="0" smtClean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四至</a:t>
            </a:r>
            <a:r>
              <a:rPr lang="zh-TW" altLang="en-US" sz="4000" b="1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六</a:t>
            </a:r>
            <a:r>
              <a:rPr lang="zh-TW" altLang="en-US" sz="4000" b="1" dirty="0" smtClean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年</a:t>
            </a:r>
            <a:r>
              <a:rPr lang="zh-TW" altLang="en-US" sz="4000" dirty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完成</a:t>
            </a:r>
            <a:r>
              <a:rPr lang="zh-TW" altLang="en-US" sz="40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學業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40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最低畢業學分：</a:t>
            </a:r>
            <a:r>
              <a:rPr lang="en-US" altLang="zh-TW" sz="4000" b="1" dirty="0" smtClean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130</a:t>
            </a:r>
            <a:r>
              <a:rPr lang="zh-TW" altLang="en-US" sz="4000" b="1" dirty="0" smtClean="0">
                <a:solidFill>
                  <a:srgbClr val="00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endParaRPr lang="en-US" altLang="zh-TW" sz="4000" b="1" dirty="0">
              <a:solidFill>
                <a:srgbClr val="00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校訂共同必修</a:t>
            </a:r>
            <a:r>
              <a:rPr lang="en-US" altLang="zh-TW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---16</a:t>
            </a:r>
            <a:r>
              <a:rPr lang="zh-TW" altLang="en-US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其中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「體育」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學分、「服務教育」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學分，不計入畢業學分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數</a:t>
            </a:r>
            <a:r>
              <a:rPr lang="en-US" altLang="zh-TW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校定共同選修</a:t>
            </a:r>
            <a:r>
              <a:rPr lang="en-US" altLang="zh-TW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---10</a:t>
            </a:r>
            <a:r>
              <a:rPr lang="zh-TW" altLang="en-US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即開放全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校自由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選修，可認列</a:t>
            </a:r>
            <a:r>
              <a:rPr lang="en-US" altLang="zh-TW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學分為畢業學分，惟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國防教育課程及體育興趣選項課程最多各核計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29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通</a:t>
            </a:r>
            <a:r>
              <a:rPr lang="zh-TW" altLang="en-US" sz="29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識課程</a:t>
            </a:r>
            <a:r>
              <a:rPr lang="en-US" altLang="zh-TW" sz="29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---14</a:t>
            </a:r>
            <a:r>
              <a:rPr lang="zh-TW" altLang="en-US" sz="29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第一至三學年，包含核心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必修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學分：文學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與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藝術、自然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永續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概論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、法律與生活及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分類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至少需修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社會科學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類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</a:t>
            </a:r>
            <a:r>
              <a:rPr lang="zh-TW" altLang="en-US" sz="24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人文科學類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，其餘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科則可於四大類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人文科學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自然科學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社會科學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/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生活技能</a:t>
            </a:r>
            <a:r>
              <a:rPr lang="en-US" altLang="zh-TW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任選</a:t>
            </a:r>
            <a:r>
              <a:rPr lang="en-US" altLang="zh-TW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r>
              <a:rPr lang="zh-TW" altLang="en-US" sz="24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sz="2400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6998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16902" y="260648"/>
            <a:ext cx="7696200" cy="1008112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畢業學分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68799" y="1340768"/>
            <a:ext cx="7743366" cy="4992216"/>
          </a:xfrm>
        </p:spPr>
        <p:txBody>
          <a:bodyPr/>
          <a:lstStyle/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專業課程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---90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分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  <a:p>
            <a:pPr marL="819150" lvl="1">
              <a:lnSpc>
                <a:spcPct val="90000"/>
              </a:lnSpc>
              <a:buClr>
                <a:srgbClr val="FFFFFF"/>
              </a:buClr>
              <a:buNone/>
            </a:pPr>
            <a:r>
              <a:rPr lang="en-US" altLang="zh-TW" sz="32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院定專業基礎課程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--18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r>
              <a:rPr lang="en-US" altLang="zh-TW" sz="32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2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經濟學、程式設計、統計學、</a:t>
            </a:r>
            <a:r>
              <a:rPr lang="zh-TW" altLang="en-US" sz="32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會計學、航空訂位系統及</a:t>
            </a:r>
            <a:r>
              <a:rPr lang="zh-TW" altLang="en-US" sz="32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電子商務實務</a:t>
            </a:r>
            <a:endParaRPr lang="en-US" altLang="zh-TW" sz="3200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19150" lvl="1">
              <a:lnSpc>
                <a:spcPct val="90000"/>
              </a:lnSpc>
              <a:buClr>
                <a:srgbClr val="FFFFFF"/>
              </a:buClr>
              <a:buNone/>
            </a:pPr>
            <a:r>
              <a:rPr lang="en-US" altLang="zh-TW" sz="32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系定專業必修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--44</a:t>
            </a: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endParaRPr lang="en-US" altLang="zh-TW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19150" lvl="1">
              <a:lnSpc>
                <a:spcPct val="90000"/>
              </a:lnSpc>
              <a:buClr>
                <a:srgbClr val="FFFFFF"/>
              </a:buClr>
              <a:buNone/>
            </a:pPr>
            <a:r>
              <a:rPr lang="en-US" altLang="zh-TW" sz="32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kumimoji="0" lang="zh-TW" altLang="en-US" sz="3200" dirty="0">
                <a:latin typeface="標楷體" panose="03000509000000000000" pitchFamily="65" charset="-120"/>
                <a:ea typeface="標楷體" panose="03000509000000000000" pitchFamily="65" charset="-120"/>
              </a:rPr>
              <a:t>系定專業選修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--28</a:t>
            </a:r>
            <a:r>
              <a:rPr kumimoji="0"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endParaRPr kumimoji="0"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選擇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半年或一年校外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者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，須選修「實務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實習延伸選修」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課程，並經專簽同意後以遠距教學方式修習其他課程。</a:t>
            </a:r>
            <a:endParaRPr lang="en-US" altLang="zh-TW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畢業生授予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商學士學位 </a:t>
            </a:r>
            <a:endParaRPr lang="en-US" altLang="zh-TW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733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utoUpdateAnimBg="0"/>
      <p:bldP spid="4099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214438" y="260648"/>
            <a:ext cx="7696200" cy="792088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校外實務實習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206785" y="1916832"/>
            <a:ext cx="7534026" cy="4191000"/>
          </a:xfrm>
        </p:spPr>
        <p:txBody>
          <a:bodyPr/>
          <a:lstStyle/>
          <a:p>
            <a:pPr>
              <a:lnSpc>
                <a:spcPct val="9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3"/>
              </a:buBlip>
            </a:pP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實習單位</a:t>
            </a: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：系上介紹，或自行洽詢後經</a:t>
            </a: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系上</a:t>
            </a: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核准。</a:t>
            </a:r>
            <a:endParaRPr lang="zh-TW" altLang="en-US" sz="3600" dirty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3"/>
              </a:buBlip>
            </a:pP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實習必修學分</a:t>
            </a:r>
            <a:r>
              <a:rPr lang="en-US" altLang="zh-TW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:</a:t>
            </a: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必修四學分</a:t>
            </a:r>
            <a:endParaRPr lang="en-US" altLang="zh-TW" sz="3600" dirty="0" smtClean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3"/>
              </a:buBlip>
            </a:pP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實習選修學分：同學</a:t>
            </a: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可自行選擇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大二至大四校外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實習</a:t>
            </a: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或</a:t>
            </a:r>
            <a:r>
              <a:rPr lang="zh-TW" altLang="en-US" sz="36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留</a:t>
            </a:r>
            <a:r>
              <a:rPr lang="zh-TW" altLang="en-US" sz="3600" dirty="0">
                <a:latin typeface="標楷體" panose="03000509000000000000" pitchFamily="65" charset="-120"/>
                <a:ea typeface="標楷體" panose="03000509000000000000" pitchFamily="65" charset="-120"/>
              </a:rPr>
              <a:t>校修習學分並完成專題研討</a:t>
            </a: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論文。</a:t>
            </a:r>
            <a:endParaRPr lang="en-US" altLang="zh-TW" sz="3600" dirty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3"/>
              </a:buBlip>
            </a:pP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實務</a:t>
            </a:r>
            <a:r>
              <a:rPr lang="zh-TW" altLang="en-US" sz="36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實習或專題研討皆應</a:t>
            </a: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於畢業前完成</a:t>
            </a:r>
            <a:r>
              <a:rPr lang="zh-TW" altLang="en-US" sz="3600" dirty="0"/>
              <a:t>。</a:t>
            </a:r>
            <a:endParaRPr lang="zh-TW" altLang="en-US" sz="3600" dirty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3"/>
              </a:buBlip>
            </a:pPr>
            <a:endParaRPr lang="en-US" altLang="zh-TW" sz="3600" dirty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125" name="Picture 5" descr="分格線1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4438" y="1447800"/>
            <a:ext cx="7929562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71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utoUpdateAnimBg="0"/>
      <p:bldP spid="5123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560" y="404664"/>
            <a:ext cx="7772400" cy="864096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選課須知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43608" y="1484784"/>
            <a:ext cx="7200800" cy="4492352"/>
          </a:xfrm>
        </p:spPr>
        <p:txBody>
          <a:bodyPr/>
          <a:lstStyle/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校務系統選課：</a:t>
            </a:r>
            <a:r>
              <a:rPr lang="zh-TW" altLang="en-US" sz="3600" dirty="0" smtClean="0">
                <a:solidFill>
                  <a:srgbClr val="00FFCC"/>
                </a:solidFill>
                <a:ea typeface="標楷體" panose="03000509000000000000" pitchFamily="65" charset="-120"/>
                <a:hlinkClick r:id="rId3"/>
              </a:rPr>
              <a:t>校務系統</a:t>
            </a:r>
            <a:endParaRPr lang="en-US" altLang="zh-TW" sz="3600" dirty="0" smtClean="0">
              <a:solidFill>
                <a:srgbClr val="00FFCC"/>
              </a:solidFill>
              <a:ea typeface="標楷體" panose="03000509000000000000" pitchFamily="65" charset="-120"/>
            </a:endParaRPr>
          </a:p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36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帳號是學號，第一次</a:t>
            </a:r>
            <a:r>
              <a:rPr lang="zh-TW" altLang="en-US" sz="36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登入的密碼是身份證號碼</a:t>
            </a:r>
            <a:r>
              <a:rPr lang="zh-TW" altLang="en-US" sz="36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，第一次登入後請記得</a:t>
            </a:r>
            <a:r>
              <a:rPr lang="zh-TW" altLang="en-US" sz="36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改</a:t>
            </a:r>
            <a:r>
              <a:rPr lang="zh-TW" altLang="en-US" sz="36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密碼。</a:t>
            </a:r>
            <a:endParaRPr lang="en-US" altLang="zh-TW" sz="3600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Clr>
                <a:srgbClr val="00FFCC"/>
              </a:buClr>
              <a:buNone/>
            </a:pPr>
            <a:endParaRPr lang="en-US" altLang="zh-TW" sz="3600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3600" dirty="0">
                <a:solidFill>
                  <a:srgbClr val="00FFCC"/>
                </a:solidFill>
                <a:ea typeface="標楷體" panose="03000509000000000000" pitchFamily="65" charset="-120"/>
              </a:rPr>
              <a:t>數位教學平台</a:t>
            </a:r>
            <a:r>
              <a:rPr lang="en-US" altLang="zh-TW" sz="3600" dirty="0">
                <a:solidFill>
                  <a:srgbClr val="00FFCC"/>
                </a:solidFill>
                <a:ea typeface="標楷體" panose="03000509000000000000" pitchFamily="65" charset="-120"/>
              </a:rPr>
              <a:t>(</a:t>
            </a:r>
            <a:r>
              <a:rPr lang="en-US" altLang="zh-TW" sz="3600" dirty="0" err="1">
                <a:solidFill>
                  <a:srgbClr val="00FFCC"/>
                </a:solidFill>
                <a:ea typeface="標楷體" panose="03000509000000000000" pitchFamily="65" charset="-120"/>
              </a:rPr>
              <a:t>ilms</a:t>
            </a:r>
            <a:r>
              <a:rPr lang="en-US" altLang="zh-TW" sz="3600" dirty="0">
                <a:solidFill>
                  <a:srgbClr val="00FFCC"/>
                </a:solidFill>
                <a:ea typeface="標楷體" panose="03000509000000000000" pitchFamily="65" charset="-120"/>
              </a:rPr>
              <a:t>)</a:t>
            </a:r>
            <a:r>
              <a:rPr lang="zh-TW" altLang="en-US" sz="3600" dirty="0">
                <a:solidFill>
                  <a:srgbClr val="00FFCC"/>
                </a:solidFill>
                <a:ea typeface="標楷體" panose="03000509000000000000" pitchFamily="65" charset="-120"/>
              </a:rPr>
              <a:t>：</a:t>
            </a:r>
            <a:r>
              <a:rPr lang="en-US" altLang="zh-TW" sz="3600" dirty="0" err="1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  <a:hlinkClick r:id="rId4"/>
              </a:rPr>
              <a:t>ilms</a:t>
            </a:r>
            <a:endParaRPr lang="zh-TW" altLang="en-US" sz="3600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7912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build="p" autoUpdateAnimBg="0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560" y="404664"/>
            <a:ext cx="7772400" cy="864096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選課須知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99592" y="1268760"/>
            <a:ext cx="7916416" cy="4492352"/>
          </a:xfrm>
        </p:spPr>
        <p:txBody>
          <a:bodyPr/>
          <a:lstStyle/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校務系統選課</a:t>
            </a:r>
            <a:r>
              <a:rPr lang="zh-TW" altLang="en-US" sz="40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：</a:t>
            </a:r>
            <a:r>
              <a:rPr lang="zh-TW" altLang="en-US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依學校公告，在初選</a:t>
            </a:r>
            <a:r>
              <a:rPr lang="zh-TW" altLang="en-US" sz="28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期間親自辦妥</a:t>
            </a:r>
            <a:r>
              <a:rPr lang="zh-TW" altLang="en-US" dirty="0"/>
              <a:t>，</a:t>
            </a:r>
            <a:r>
              <a:rPr lang="zh-TW" altLang="en-US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勿在</a:t>
            </a:r>
            <a:r>
              <a:rPr lang="zh-TW" altLang="en-US" sz="28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加退選期間才辦理選課</a:t>
            </a:r>
            <a:r>
              <a:rPr lang="zh-TW" altLang="en-US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事宜。本系大一同學僅須加選</a:t>
            </a:r>
            <a:r>
              <a:rPr lang="en-US" altLang="zh-TW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“</a:t>
            </a:r>
            <a:r>
              <a:rPr lang="zh-TW" altLang="en-US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管理學</a:t>
            </a:r>
            <a:r>
              <a:rPr lang="en-US" altLang="zh-TW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”</a:t>
            </a:r>
            <a:r>
              <a:rPr lang="zh-TW" altLang="en-US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選修一門。</a:t>
            </a:r>
            <a:endParaRPr lang="zh-TW" altLang="en-US" sz="2800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Wingdings 2" panose="05020102010507070707" pitchFamily="18" charset="2"/>
              <a:buNone/>
            </a:pPr>
            <a:endParaRPr lang="zh-TW" altLang="en-US" sz="1200" dirty="0">
              <a:solidFill>
                <a:srgbClr val="CCFFCC"/>
              </a:solidFill>
            </a:endParaRPr>
          </a:p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>
                <a:solidFill>
                  <a:srgbClr val="00FFCC"/>
                </a:solidFill>
                <a:ea typeface="標楷體" panose="03000509000000000000" pitchFamily="65" charset="-120"/>
              </a:rPr>
              <a:t>每學期修習學分數規定</a:t>
            </a:r>
            <a:r>
              <a:rPr lang="zh-TW" altLang="en-US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：</a:t>
            </a:r>
            <a:endParaRPr lang="en-US" altLang="zh-TW" dirty="0" smtClean="0">
              <a:solidFill>
                <a:srgbClr val="00FFCC"/>
              </a:solidFill>
              <a:ea typeface="標楷體" panose="03000509000000000000" pitchFamily="65" charset="-120"/>
            </a:endParaRP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一年級至三年級：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不得低於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15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學分，         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不得高於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四年級：不得低於 </a:t>
            </a:r>
            <a:r>
              <a:rPr lang="en-US" altLang="zh-TW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 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學分，不得高於</a:t>
            </a:r>
            <a:r>
              <a:rPr lang="en-US" altLang="zh-TW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25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學分</a:t>
            </a:r>
            <a:endParaRPr lang="en-US" altLang="zh-TW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期中停修：</a:t>
            </a:r>
            <a:r>
              <a:rPr lang="zh-TW" altLang="en-US" sz="28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依學校規定於期中考</a:t>
            </a:r>
            <a:r>
              <a:rPr lang="zh-TW" altLang="en-US" sz="2800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後一週辦理</a:t>
            </a:r>
            <a:r>
              <a:rPr lang="zh-TW" altLang="en-US" sz="2800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，但不得超過四學分</a:t>
            </a:r>
          </a:p>
        </p:txBody>
      </p:sp>
    </p:spTree>
    <p:extLst>
      <p:ext uri="{BB962C8B-B14F-4D97-AF65-F5344CB8AC3E}">
        <p14:creationId xmlns:p14="http://schemas.microsoft.com/office/powerpoint/2010/main" val="256066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build="p" autoUpdateAnimBg="0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99592" y="404664"/>
            <a:ext cx="7772400" cy="864096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選課須知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043608" y="1340768"/>
            <a:ext cx="7776864" cy="4623792"/>
          </a:xfrm>
        </p:spPr>
        <p:txBody>
          <a:bodyPr/>
          <a:lstStyle/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3600" dirty="0">
                <a:solidFill>
                  <a:srgbClr val="00FFCC"/>
                </a:solidFill>
                <a:ea typeface="標楷體" panose="03000509000000000000" pitchFamily="65" charset="-120"/>
              </a:rPr>
              <a:t>有先後順序之課程</a:t>
            </a:r>
            <a:r>
              <a:rPr lang="zh-TW" altLang="en-US" sz="3600" dirty="0">
                <a:solidFill>
                  <a:srgbClr val="00FFCC"/>
                </a:solidFill>
              </a:rPr>
              <a:t>：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ea typeface="標楷體" panose="03000509000000000000" pitchFamily="65" charset="-120"/>
              </a:rPr>
              <a:t>     「先修課程」未修習完畢者，                  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ea typeface="標楷體" panose="03000509000000000000" pitchFamily="65" charset="-120"/>
              </a:rPr>
              <a:t>      不得選修「後修課程」</a:t>
            </a:r>
          </a:p>
          <a:p>
            <a:pPr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3600" dirty="0">
                <a:solidFill>
                  <a:srgbClr val="00FFCC"/>
                </a:solidFill>
                <a:ea typeface="標楷體" panose="03000509000000000000" pitchFamily="65" charset="-120"/>
              </a:rPr>
              <a:t>學年課程之修課規定：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第一次修習時，上學期成績未達</a:t>
            </a:r>
            <a:r>
              <a:rPr lang="en-US" altLang="zh-TW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50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分者， </a:t>
            </a:r>
          </a:p>
          <a:p>
            <a:pPr lvl="1"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不得修習下學期課程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endParaRPr lang="en-US" altLang="zh-TW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0">
              <a:lnSpc>
                <a:spcPct val="90000"/>
              </a:lnSpc>
              <a:buClr>
                <a:srgbClr val="00FFCC"/>
              </a:buClr>
              <a:buBlip>
                <a:blip r:embed="rId2"/>
              </a:buBlip>
            </a:pP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同一課程，重複修習及格２次以上，</a:t>
            </a:r>
            <a:r>
              <a:rPr lang="zh-TW" altLang="en-US" u="sng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僅計算一次學分</a:t>
            </a:r>
            <a:r>
              <a:rPr lang="zh-TW" altLang="en-US" sz="36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  <a:p>
            <a:pPr lvl="1">
              <a:buFont typeface="Wingdings 2" panose="05020102010507070707" pitchFamily="18" charset="2"/>
              <a:buNone/>
            </a:pPr>
            <a:endParaRPr lang="zh-TW" altLang="en-US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114671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utoUpdateAnimBg="0"/>
      <p:bldP spid="8195" grpId="0" build="p" autoUpdateAnimBg="0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755576" y="836712"/>
            <a:ext cx="7772400" cy="792088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請假辦法 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115616" y="1988840"/>
            <a:ext cx="7200800" cy="4797152"/>
          </a:xfrm>
        </p:spPr>
        <p:txBody>
          <a:bodyPr/>
          <a:lstStyle/>
          <a:p>
            <a:pPr>
              <a:lnSpc>
                <a:spcPct val="8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請假程序：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直接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向</a:t>
            </a:r>
            <a:r>
              <a:rPr lang="zh-TW" altLang="en-US" dirty="0">
                <a:latin typeface="標楷體" panose="03000509000000000000" pitchFamily="65" charset="-120"/>
                <a:ea typeface="標楷體" panose="03000509000000000000" pitchFamily="65" charset="-120"/>
              </a:rPr>
              <a:t>任課老師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請假。</a:t>
            </a:r>
            <a:endParaRPr lang="en-US" altLang="zh-TW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Font typeface="Wingdings 2" panose="05020102010507070707" pitchFamily="18" charset="2"/>
              <a:buNone/>
            </a:pPr>
            <a:endParaRPr lang="en-US" altLang="zh-TW" sz="2400" dirty="0">
              <a:solidFill>
                <a:srgbClr val="CCFFCC"/>
              </a:solidFill>
            </a:endParaRPr>
          </a:p>
          <a:p>
            <a:pPr>
              <a:lnSpc>
                <a:spcPct val="8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dirty="0">
                <a:solidFill>
                  <a:srgbClr val="00FFCC"/>
                </a:solidFill>
                <a:ea typeface="標楷體" panose="03000509000000000000" pitchFamily="65" charset="-120"/>
              </a:rPr>
              <a:t>請假類別計分下類四種：</a:t>
            </a:r>
            <a:r>
              <a:rPr lang="zh-TW" altLang="en-US" sz="1800" dirty="0"/>
              <a:t> </a:t>
            </a:r>
          </a:p>
          <a:p>
            <a:pPr lvl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公假：因兵役、代表國家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、學校</a:t>
            </a: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參加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</a:t>
            </a:r>
            <a:endParaRPr lang="en-US" altLang="zh-TW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活動者</a:t>
            </a:r>
            <a:endParaRPr lang="zh-TW" altLang="en-US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病假：因病致不能上課或參加重要集會者 </a:t>
            </a:r>
          </a:p>
          <a:p>
            <a:pPr lvl="1">
              <a:lnSpc>
                <a:spcPct val="80000"/>
              </a:lnSpc>
              <a:buFont typeface="Wingdings 2" panose="05020102010507070707" pitchFamily="18" charset="2"/>
              <a:buNone/>
            </a:pPr>
            <a:r>
              <a:rPr lang="zh-TW" altLang="en-US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事假：因重大事故須親自處理者 </a:t>
            </a:r>
          </a:p>
          <a:p>
            <a:pPr lvl="1">
              <a:lnSpc>
                <a:spcPct val="80000"/>
              </a:lnSpc>
              <a:buFont typeface="Wingdings 2" panose="05020102010507070707" pitchFamily="18" charset="2"/>
              <a:buNone/>
            </a:pPr>
            <a:endParaRPr lang="en-US" altLang="zh-TW" sz="2400" dirty="0">
              <a:solidFill>
                <a:srgbClr val="CCFFCC"/>
              </a:solidFill>
            </a:endParaRPr>
          </a:p>
          <a:p>
            <a:pPr>
              <a:lnSpc>
                <a:spcPct val="90000"/>
              </a:lnSpc>
              <a:buClr>
                <a:srgbClr val="00FFCC"/>
              </a:buClr>
              <a:buFont typeface="Wingdings 2" panose="05020102010507070707" pitchFamily="18" charset="2"/>
              <a:buBlip>
                <a:blip r:embed="rId2"/>
              </a:buBlip>
            </a:pPr>
            <a:endParaRPr lang="zh-TW" altLang="en-US" sz="3600" dirty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48454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build="p" autoUpdateAnimBg="0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35058" y="836712"/>
            <a:ext cx="8229600" cy="1139825"/>
          </a:xfrm>
        </p:spPr>
        <p:txBody>
          <a:bodyPr/>
          <a:lstStyle/>
          <a:p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機車停放</a:t>
            </a:r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4318" y="2697102"/>
            <a:ext cx="6115364" cy="2336920"/>
          </a:xfrm>
          <a:prstGeom prst="rect">
            <a:avLst/>
          </a:prstGeo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19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588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87624" y="764704"/>
            <a:ext cx="7696200" cy="936104"/>
          </a:xfrm>
        </p:spPr>
        <p:txBody>
          <a:bodyPr/>
          <a:lstStyle/>
          <a:p>
            <a:r>
              <a:rPr lang="zh-TW" altLang="en-US" sz="4500" dirty="0">
                <a:solidFill>
                  <a:srgbClr val="66FFFF"/>
                </a:solidFill>
                <a:ea typeface="標楷體" panose="03000509000000000000" pitchFamily="65" charset="-120"/>
              </a:rPr>
              <a:t>學校圖書館</a:t>
            </a:r>
            <a:r>
              <a:rPr lang="zh-TW" altLang="en-US" sz="4500" dirty="0" smtClean="0">
                <a:solidFill>
                  <a:srgbClr val="66FFFF"/>
                </a:solidFill>
                <a:ea typeface="標楷體" panose="03000509000000000000" pitchFamily="65" charset="-120"/>
              </a:rPr>
              <a:t>使用</a:t>
            </a:r>
            <a:endParaRPr lang="en-US" altLang="zh-TW" sz="4500" dirty="0">
              <a:solidFill>
                <a:srgbClr val="66FFFF"/>
              </a:solidFill>
              <a:ea typeface="標楷體" panose="03000509000000000000" pitchFamily="65" charset="-120"/>
            </a:endParaRP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691680" y="2060848"/>
            <a:ext cx="6553398" cy="5013176"/>
          </a:xfrm>
          <a:noFill/>
          <a:ln/>
        </p:spPr>
        <p:txBody>
          <a:bodyPr/>
          <a:lstStyle/>
          <a:p>
            <a:pPr marL="812800" indent="-812800"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40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館</a:t>
            </a:r>
            <a:r>
              <a:rPr lang="zh-TW" altLang="en-US" sz="40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際合作</a:t>
            </a:r>
          </a:p>
          <a:p>
            <a:pPr marL="812800" indent="-812800"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4000" dirty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資料庫</a:t>
            </a:r>
            <a:r>
              <a:rPr lang="zh-TW" altLang="en-US" sz="40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使用</a:t>
            </a:r>
            <a:endParaRPr lang="en-US" altLang="zh-TW" sz="4000" dirty="0" smtClean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812800" indent="-812800">
              <a:buClr>
                <a:schemeClr val="tx1"/>
              </a:buClr>
              <a:buFont typeface="Wingdings 2" panose="05020102010507070707" pitchFamily="18" charset="2"/>
              <a:buBlip>
                <a:blip r:embed="rId2"/>
              </a:buBlip>
            </a:pPr>
            <a:r>
              <a:rPr lang="zh-TW" altLang="en-US" sz="4000" dirty="0" smtClean="0">
                <a:solidFill>
                  <a:srgbClr val="00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校外使用</a:t>
            </a:r>
            <a:endParaRPr lang="zh-TW" altLang="en-US" sz="4000" dirty="0">
              <a:solidFill>
                <a:srgbClr val="00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2642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6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6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63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563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 autoUpdateAnimBg="0"/>
      <p:bldP spid="56325" grpId="0" build="p" autoUpdateAnimBg="0" advAuto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1500" y="214313"/>
            <a:ext cx="8229600" cy="857250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開學之前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D4FD9D17-C5F2-4C77-A01A-8B3551DEAA6C}" type="slidenum">
              <a:rPr kumimoji="0" lang="en-US" altLang="zh-TW" smtClean="0"/>
              <a:pPr eaLnBrk="1" hangingPunct="1">
                <a:defRPr/>
              </a:pPr>
              <a:t>21</a:t>
            </a:fld>
            <a:endParaRPr kumimoji="0" lang="en-US" altLang="zh-TW" smtClean="0"/>
          </a:p>
        </p:txBody>
      </p:sp>
      <p:pic>
        <p:nvPicPr>
          <p:cNvPr id="26628" name="Picture 6" descr="animated-aeroplane-image-005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813" y="4743450"/>
            <a:ext cx="4511675" cy="172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824" y="866966"/>
            <a:ext cx="7064352" cy="5124067"/>
          </a:xfrm>
          <a:prstGeom prst="rect">
            <a:avLst/>
          </a:prstGeom>
        </p:spPr>
      </p:pic>
      <p:sp>
        <p:nvSpPr>
          <p:cNvPr id="6" name="文字方塊 5"/>
          <p:cNvSpPr txBox="1"/>
          <p:nvPr/>
        </p:nvSpPr>
        <p:spPr>
          <a:xfrm>
            <a:off x="7020272" y="3242102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b="1" dirty="0" smtClean="0">
                <a:solidFill>
                  <a:schemeClr val="bg1"/>
                </a:solidFill>
              </a:rPr>
              <a:t> </a:t>
            </a:r>
            <a:r>
              <a:rPr lang="zh-TW" altLang="en-US" sz="1200" b="1" dirty="0" smtClean="0">
                <a:solidFill>
                  <a:schemeClr val="bg1"/>
                </a:solidFill>
              </a:rPr>
              <a:t>新生茶會</a:t>
            </a:r>
            <a:endParaRPr lang="zh-TW" altLang="en-US" sz="1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9</a:t>
            </a:r>
            <a:r>
              <a:rPr lang="zh-TW" altLang="en-US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11</a:t>
            </a:r>
            <a:r>
              <a:rPr lang="zh-TW" altLang="en-US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日新生定向教育</a:t>
            </a:r>
            <a:endParaRPr lang="zh-TW" altLang="en-US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22</a:t>
            </a:fld>
            <a:endParaRPr lang="en-US" altLang="zh-TW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503" y="1590326"/>
            <a:ext cx="6600854" cy="5007026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9961" y="2348880"/>
            <a:ext cx="3162395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25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62666" y="2204864"/>
            <a:ext cx="864096" cy="1139825"/>
          </a:xfrm>
        </p:spPr>
        <p:txBody>
          <a:bodyPr/>
          <a:lstStyle/>
          <a:p>
            <a:r>
              <a:rPr lang="zh-TW" altLang="en-US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體檢</a:t>
            </a:r>
            <a:r>
              <a:rPr lang="zh-TW" altLang="en-US" b="1" dirty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時間</a:t>
            </a: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23</a:t>
            </a:fld>
            <a:endParaRPr lang="en-US" altLang="zh-TW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470520"/>
            <a:ext cx="5760640" cy="4608512"/>
          </a:xfr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552" y="4459110"/>
            <a:ext cx="4618856" cy="338041"/>
          </a:xfrm>
          <a:prstGeom prst="rect">
            <a:avLst/>
          </a:prstGeom>
        </p:spPr>
      </p:pic>
      <p:sp>
        <p:nvSpPr>
          <p:cNvPr id="8" name="標題 1"/>
          <p:cNvSpPr txBox="1">
            <a:spLocks/>
          </p:cNvSpPr>
          <p:nvPr/>
        </p:nvSpPr>
        <p:spPr bwMode="auto">
          <a:xfrm>
            <a:off x="1760066" y="4717647"/>
            <a:ext cx="7208043" cy="141147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00" kern="1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2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2800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請</a:t>
            </a:r>
            <a:r>
              <a:rPr lang="en-US" altLang="zh-TW" sz="2800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2800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點到</a:t>
            </a:r>
            <a:r>
              <a:rPr lang="en-US" altLang="zh-TW" sz="2800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516</a:t>
            </a:r>
            <a:r>
              <a:rPr lang="zh-TW" altLang="en-US" sz="2800" b="1" dirty="0" smtClean="0"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教室集合統一寫體檢表</a:t>
            </a:r>
            <a:endParaRPr lang="zh-TW" altLang="en-US" sz="2800" b="1" dirty="0"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0346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644762"/>
              </p:ext>
            </p:extLst>
          </p:nvPr>
        </p:nvGraphicFramePr>
        <p:xfrm>
          <a:off x="1276784" y="895636"/>
          <a:ext cx="6192689" cy="5794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85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0670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時間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星期 </a:t>
                      </a: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 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節次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二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三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四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五</a:t>
                      </a: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08:10-09:00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第一節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外國語文  </a:t>
                      </a:r>
                      <a:r>
                        <a:rPr lang="zh-TW" altLang="en-US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英語語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訓</a:t>
                      </a:r>
                      <a:endParaRPr lang="zh-TW" altLang="en-US" sz="1200" b="1" i="0" u="none" strike="noStrike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柴興生</a:t>
                      </a:r>
                      <a:endParaRPr lang="en-US" altLang="zh-TW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資訊素養</a:t>
                      </a:r>
                      <a:endParaRPr lang="en-US" altLang="zh-TW" sz="1200" b="1" i="0" u="none" strike="noStrike" dirty="0" smtClean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en-US" altLang="zh-TW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0913</a:t>
                      </a:r>
                      <a:endParaRPr lang="zh-TW" altLang="en-US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09:05-09:55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第二節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18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10:05-10:55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第三節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外國語文 </a:t>
                      </a:r>
                      <a:r>
                        <a:rPr lang="zh-TW" altLang="en-US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  </a:t>
                      </a:r>
                      <a:r>
                        <a:rPr lang="zh-TW" altLang="en-US" sz="12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英語語</a:t>
                      </a:r>
                      <a:r>
                        <a:rPr lang="zh-TW" altLang="en-US" sz="12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訓</a:t>
                      </a:r>
                      <a:endParaRPr lang="zh-TW" altLang="en-US" sz="1200" b="1" i="0" u="none" strike="noStrike" kern="1200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350" marR="6350" marT="635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杜偉瑛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本國</a:t>
                      </a:r>
                      <a:r>
                        <a:rPr lang="zh-TW" altLang="en-US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語文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/>
                      </a:r>
                      <a:b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0525</a:t>
                      </a:r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1874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11:00-11:50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第四節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352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12:00-12:50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第五節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系共同時間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13:20-14:10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第六節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黃俊彥</a:t>
                      </a:r>
                      <a:b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管理學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/>
                      </a:r>
                      <a:b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0551</a:t>
                      </a:r>
                    </a:p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陳文英</a:t>
                      </a:r>
                      <a:b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體育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一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b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1012</a:t>
                      </a:r>
                    </a:p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柴興生</a:t>
                      </a:r>
                      <a:b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民航法規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/>
                      </a:r>
                      <a:b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0523</a:t>
                      </a:r>
                      <a:endParaRPr lang="zh-TW" altLang="en-US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蔣文育</a:t>
                      </a:r>
                      <a:br>
                        <a:rPr lang="zh-TW" altLang="en-US" sz="12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</a:br>
                      <a:r>
                        <a:rPr lang="zh-TW" altLang="en-US" sz="12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航空</a:t>
                      </a:r>
                      <a:r>
                        <a:rPr lang="zh-TW" altLang="en-US" sz="1200" b="1" i="0" u="none" strike="noStrike" kern="1200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業</a:t>
                      </a:r>
                      <a:r>
                        <a:rPr lang="zh-TW" altLang="en-US" sz="1200" b="1" i="0" u="none" strike="noStrike" kern="1200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概論</a:t>
                      </a:r>
                      <a:endParaRPr lang="en-US" altLang="zh-TW" sz="1200" b="1" i="0" u="none" strike="noStrike" kern="1200" dirty="0" smtClean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  <a:p>
                      <a:pPr marL="0" algn="ctr" defTabSz="914400" rtl="0" eaLnBrk="1" fontAlgn="ctr" latinLnBrk="0" hangingPunct="1"/>
                      <a:r>
                        <a:rPr lang="en-US" altLang="zh-TW" sz="12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0521</a:t>
                      </a:r>
                      <a:endParaRPr lang="en-US" altLang="zh-TW" sz="1200" b="0" i="0" u="none" strike="noStrike" kern="1200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  <a:cs typeface="+mn-cs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14:15-15:05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第七節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15:15-16:05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第八節</a:t>
                      </a: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mpd="sng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1" i="0" u="none" strike="noStrike" dirty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文學與</a:t>
                      </a: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藝術</a:t>
                      </a:r>
                      <a:endParaRPr lang="zh-TW" altLang="en-US" sz="1200" b="1" i="0" u="none" strike="noStrike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劉文</a:t>
                      </a:r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雄</a:t>
                      </a:r>
                      <a: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/>
                      </a:r>
                      <a:br>
                        <a:rPr lang="zh-TW" altLang="en-US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zh-TW" altLang="en-US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程式設計</a:t>
                      </a:r>
                      <a: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/>
                      </a:r>
                      <a:br>
                        <a:rPr lang="en-US" altLang="zh-TW" sz="1200" b="1" i="0" u="none" strike="noStrike" dirty="0" smtClean="0">
                          <a:solidFill>
                            <a:srgbClr val="0000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</a:br>
                      <a:r>
                        <a:rPr lang="en-US" altLang="zh-TW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0922</a:t>
                      </a:r>
                    </a:p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16:10-17:00</a:t>
                      </a:r>
                    </a:p>
                  </a:txBody>
                  <a:tcPr marL="6350" marR="6350" marT="635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第九節</a:t>
                      </a: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　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168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17:05-17:55</a:t>
                      </a:r>
                      <a:endParaRPr lang="en-US" altLang="zh-TW" sz="10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R w="12700" cmpd="sng">
                      <a:noFill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第十節</a:t>
                      </a:r>
                      <a:endParaRPr lang="zh-TW" alt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200" b="1" i="0" u="none" strike="noStrike" dirty="0">
                        <a:solidFill>
                          <a:srgbClr val="0000FF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zh-TW" alt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zh-TW" sz="1200" b="0" i="0" u="none" strike="noStrike" dirty="0">
                        <a:solidFill>
                          <a:srgbClr val="000000"/>
                        </a:solidFill>
                        <a:effectLst/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6350" marR="6350" marT="635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1579103"/>
                  </a:ext>
                </a:extLst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24</a:t>
            </a:fld>
            <a:endParaRPr lang="en-US" altLang="zh-TW"/>
          </a:p>
        </p:txBody>
      </p:sp>
      <p:sp>
        <p:nvSpPr>
          <p:cNvPr id="7" name="內容版面配置區 2"/>
          <p:cNvSpPr txBox="1">
            <a:spLocks/>
          </p:cNvSpPr>
          <p:nvPr/>
        </p:nvSpPr>
        <p:spPr bwMode="auto">
          <a:xfrm>
            <a:off x="1276784" y="116632"/>
            <a:ext cx="6624736" cy="64293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kumimoji="1" sz="32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anose="05000000000000000000" pitchFamily="2" charset="2"/>
              <a:buChar char="l"/>
              <a:defRPr kumimoji="1" sz="28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l"/>
              <a:defRPr kumimoji="1" sz="24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Wingdings" panose="05000000000000000000" pitchFamily="2" charset="2"/>
              <a:buChar char="l"/>
              <a:defRPr kumimoji="1" sz="2000" kern="1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9</a:t>
            </a: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月</a:t>
            </a:r>
            <a:r>
              <a:rPr lang="en-US" altLang="zh-TW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14</a:t>
            </a: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日開學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62558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zh-TW" altLang="en-US" b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交通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611560" y="1536498"/>
            <a:ext cx="7643192" cy="4530725"/>
          </a:xfrm>
        </p:spPr>
        <p:txBody>
          <a:bodyPr/>
          <a:lstStyle/>
          <a:p>
            <a:pPr lvl="1">
              <a:lnSpc>
                <a:spcPct val="80000"/>
              </a:lnSpc>
              <a:buNone/>
            </a:pPr>
            <a:r>
              <a:rPr lang="zh-TW" altLang="en-US" sz="3600" dirty="0">
                <a:solidFill>
                  <a:srgbClr val="00FFCC"/>
                </a:solidFill>
                <a:ea typeface="標楷體" panose="03000509000000000000" pitchFamily="65" charset="-120"/>
              </a:rPr>
              <a:t>紅毛城站</a:t>
            </a:r>
            <a:r>
              <a:rPr lang="en-US" altLang="zh-TW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(</a:t>
            </a:r>
            <a:r>
              <a:rPr lang="zh-TW" altLang="en-US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真理街大門</a:t>
            </a:r>
            <a:r>
              <a:rPr lang="en-US" altLang="zh-TW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)</a:t>
            </a:r>
            <a:r>
              <a:rPr lang="zh-TW" altLang="en-US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：</a:t>
            </a:r>
            <a:endParaRPr lang="en-US" altLang="zh-TW" sz="3600" dirty="0" smtClean="0">
              <a:solidFill>
                <a:srgbClr val="00FFCC"/>
              </a:solidFill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淡水捷運站或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捷運站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對面中油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加油站</a:t>
            </a:r>
            <a:endParaRPr lang="en-US" altLang="zh-TW" sz="3200" b="1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前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公車站搭，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班次有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857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880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757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3200" b="1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藍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海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、紅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26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836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837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870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872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endParaRPr lang="en-US" altLang="zh-TW" sz="3200" b="1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873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883</a:t>
            </a:r>
          </a:p>
          <a:p>
            <a:endParaRPr lang="en-US" altLang="zh-TW" sz="3600" dirty="0">
              <a:solidFill>
                <a:srgbClr val="00FFCC"/>
              </a:solidFill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zh-TW" altLang="en-US" sz="3600" dirty="0">
                <a:solidFill>
                  <a:srgbClr val="00FFCC"/>
                </a:solidFill>
                <a:ea typeface="標楷體" panose="03000509000000000000" pitchFamily="65" charset="-120"/>
              </a:rPr>
              <a:t>真理大學站</a:t>
            </a:r>
            <a:r>
              <a:rPr lang="en-US" altLang="zh-TW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(</a:t>
            </a:r>
            <a:r>
              <a:rPr lang="zh-TW" altLang="en-US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新民街大門</a:t>
            </a:r>
            <a:r>
              <a:rPr lang="en-US" altLang="zh-TW" sz="3600" dirty="0">
                <a:solidFill>
                  <a:srgbClr val="00FFCC"/>
                </a:solidFill>
                <a:ea typeface="標楷體" panose="03000509000000000000" pitchFamily="65" charset="-120"/>
              </a:rPr>
              <a:t>)</a:t>
            </a:r>
            <a:r>
              <a:rPr lang="zh-TW" altLang="en-US" sz="3600" dirty="0" smtClean="0">
                <a:solidFill>
                  <a:srgbClr val="00FFCC"/>
                </a:solidFill>
                <a:ea typeface="標楷體" panose="03000509000000000000" pitchFamily="65" charset="-120"/>
              </a:rPr>
              <a:t>：</a:t>
            </a:r>
            <a:endParaRPr lang="en-US" altLang="zh-TW" sz="3600" dirty="0" smtClean="0">
              <a:solidFill>
                <a:srgbClr val="00FFCC"/>
              </a:solidFill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新民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街上，有紅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38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894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、紅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51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869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endParaRPr lang="en-US" altLang="zh-TW" sz="3200" b="1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None/>
            </a:pP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另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紅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36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在淡江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中學站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下車</a:t>
            </a:r>
            <a:endParaRPr lang="en-US" altLang="zh-TW" sz="3200" b="1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25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2316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30283"/>
            <a:ext cx="8229600" cy="1139825"/>
          </a:xfrm>
        </p:spPr>
        <p:txBody>
          <a:bodyPr/>
          <a:lstStyle/>
          <a:p>
            <a:pPr algn="l">
              <a:spcBef>
                <a:spcPct val="20000"/>
              </a:spcBef>
              <a:buClr>
                <a:schemeClr val="hlink"/>
              </a:buClr>
              <a:buSzPct val="80000"/>
              <a:defRPr/>
            </a:pPr>
            <a:r>
              <a:rPr lang="zh-TW" altLang="en-US" b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00808"/>
            <a:ext cx="7715200" cy="4430117"/>
          </a:xfrm>
        </p:spPr>
        <p:txBody>
          <a:bodyPr/>
          <a:lstStyle/>
          <a:p>
            <a:pPr lvl="1">
              <a:lnSpc>
                <a:spcPct val="80000"/>
              </a:lnSpc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任何問題請務必跟導師、系助或主任說。</a:t>
            </a:r>
            <a:endParaRPr lang="en-US" altLang="zh-TW" sz="3200" b="1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n"/>
            </a:pPr>
            <a:endParaRPr lang="en-US" altLang="zh-TW" sz="3200" b="1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諮商中心 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02-2621-2121 </a:t>
            </a:r>
            <a:r>
              <a:rPr lang="en-US" altLang="zh-TW" sz="3200" b="1" dirty="0" err="1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ext</a:t>
            </a:r>
            <a:r>
              <a:rPr lang="en-US" altLang="zh-TW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1231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n"/>
            </a:pPr>
            <a:endParaRPr lang="en-US" altLang="zh-TW" sz="3200" b="1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n"/>
            </a:pP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校安中心 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02-2621-1266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ext1814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3200" b="1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0912-540-895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請存入手機</a:t>
            </a:r>
            <a:endParaRPr lang="en-US" altLang="zh-TW" sz="3200" b="1" dirty="0" smtClean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457200" lvl="1" indent="0">
              <a:lnSpc>
                <a:spcPct val="80000"/>
              </a:lnSpc>
              <a:buNone/>
            </a:pP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航空系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_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黃</a:t>
            </a:r>
            <a:r>
              <a:rPr lang="zh-TW" altLang="en-US" sz="3200" b="1" dirty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錦</a:t>
            </a:r>
            <a:r>
              <a:rPr lang="zh-TW" altLang="en-US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紹教官 </a:t>
            </a:r>
            <a:r>
              <a:rPr lang="en-US" altLang="zh-TW" sz="3200" b="1" dirty="0" smtClean="0">
                <a:solidFill>
                  <a:srgbClr val="CCFFCC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0933-238-638</a:t>
            </a:r>
            <a:endParaRPr lang="en-US" altLang="zh-TW" sz="3200" b="1" dirty="0">
              <a:solidFill>
                <a:srgbClr val="CCFFCC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26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1553523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44E7E5C5-DD9F-48B7-AE3C-A38071630D33}" type="slidenum">
              <a:rPr kumimoji="0" lang="en-US" altLang="zh-TW" smtClean="0"/>
              <a:pPr eaLnBrk="1" hangingPunct="1">
                <a:defRPr/>
              </a:pPr>
              <a:t>27</a:t>
            </a:fld>
            <a:endParaRPr kumimoji="0" lang="en-US" altLang="zh-TW" smtClean="0"/>
          </a:p>
        </p:txBody>
      </p:sp>
      <p:pic>
        <p:nvPicPr>
          <p:cNvPr id="29699" name="圖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25" y="-285750"/>
            <a:ext cx="5286375" cy="742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內容版面配置區 2"/>
          <p:cNvSpPr>
            <a:spLocks noGrp="1"/>
          </p:cNvSpPr>
          <p:nvPr>
            <p:ph idx="1"/>
          </p:nvPr>
        </p:nvSpPr>
        <p:spPr>
          <a:xfrm>
            <a:off x="179512" y="1145485"/>
            <a:ext cx="3678113" cy="5572125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10</a:t>
            </a: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30-31</a:t>
            </a: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sz="4200" b="1" dirty="0" smtClean="0">
              <a:solidFill>
                <a:srgbClr val="FFFFCC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42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校慶運動會</a:t>
            </a:r>
            <a:endParaRPr lang="en-US" altLang="zh-TW" sz="42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zh-TW" sz="42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11</a:t>
            </a: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月</a:t>
            </a:r>
            <a:r>
              <a:rPr lang="en-US" altLang="zh-TW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14-15</a:t>
            </a:r>
            <a:r>
              <a:rPr lang="zh-TW" altLang="en-US" sz="4200" b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日</a:t>
            </a:r>
            <a:endParaRPr lang="en-US" altLang="zh-TW" sz="4200" b="1" dirty="0" smtClean="0">
              <a:solidFill>
                <a:srgbClr val="FFFF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zh-TW" altLang="en-US" sz="4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宿營</a:t>
            </a:r>
            <a:endParaRPr lang="en-US" altLang="zh-TW" sz="4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8C28B86F-2422-48CA-B1F1-622FB0C9B1A3}" type="slidenum">
              <a:rPr kumimoji="0" lang="en-US" altLang="zh-TW" smtClean="0"/>
              <a:pPr eaLnBrk="1" hangingPunct="1">
                <a:defRPr/>
              </a:pPr>
              <a:t>28</a:t>
            </a:fld>
            <a:endParaRPr kumimoji="0" lang="en-US" altLang="zh-TW" smtClean="0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74650" y="277813"/>
            <a:ext cx="8229600" cy="11398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多元活動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訓練領</a:t>
            </a:r>
            <a:r>
              <a:rPr lang="zh-TW" altLang="en-US" sz="4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導</a:t>
            </a:r>
            <a:r>
              <a:rPr lang="zh-TW" altLang="en-US" sz="4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統御</a:t>
            </a:r>
            <a:endParaRPr lang="zh-TW" altLang="en-US" sz="4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0724" name="Picture 4" descr="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413"/>
            <a:ext cx="3888308" cy="2682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1268413"/>
            <a:ext cx="3814763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2040" y="4074310"/>
            <a:ext cx="4140200" cy="278092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3940923"/>
            <a:ext cx="3888308" cy="29149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23850" y="277813"/>
            <a:ext cx="8569325" cy="1139825"/>
          </a:xfrm>
        </p:spPr>
        <p:txBody>
          <a:bodyPr/>
          <a:lstStyle/>
          <a:p>
            <a:pPr>
              <a:defRPr/>
            </a:pPr>
            <a:r>
              <a:rPr lang="zh-TW" altLang="en-US" sz="5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各式</a:t>
            </a:r>
            <a:r>
              <a:rPr lang="zh-TW" altLang="en-US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社團，等你參加</a:t>
            </a:r>
            <a:endParaRPr lang="zh-TW" altLang="en-US" sz="5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1747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863" y="1327150"/>
            <a:ext cx="4546600" cy="2916238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8ECFD4A9-B67E-4A52-BF9F-E2AA654E52E0}" type="slidenum">
              <a:rPr kumimoji="0" lang="en-US" altLang="zh-TW" smtClean="0"/>
              <a:pPr eaLnBrk="1" hangingPunct="1">
                <a:defRPr/>
              </a:pPr>
              <a:t>29</a:t>
            </a:fld>
            <a:endParaRPr kumimoji="0" lang="en-US" altLang="zh-TW" smtClean="0"/>
          </a:p>
        </p:txBody>
      </p:sp>
      <p:pic>
        <p:nvPicPr>
          <p:cNvPr id="31749" name="圖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4243388"/>
            <a:ext cx="4545013" cy="263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圖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0" y="4225925"/>
            <a:ext cx="4284663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1" name="圖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1327150"/>
            <a:ext cx="429895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投影片編號版面配置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A3DE862F-5656-43F2-BB0D-00BBF93182FF}" type="slidenum">
              <a:rPr kumimoji="0" lang="en-US" altLang="zh-TW" smtClean="0"/>
              <a:pPr eaLnBrk="1" hangingPunct="1">
                <a:defRPr/>
              </a:pPr>
              <a:t>30</a:t>
            </a:fld>
            <a:endParaRPr kumimoji="0" lang="en-US" altLang="zh-TW" smtClean="0"/>
          </a:p>
        </p:txBody>
      </p:sp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686800" cy="1139825"/>
          </a:xfrm>
        </p:spPr>
        <p:txBody>
          <a:bodyPr/>
          <a:lstStyle/>
          <a:p>
            <a:pPr eaLnBrk="1" hangingPunct="1">
              <a:defRPr/>
            </a:pP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真理航空，給你一對真的會飛的翅膀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413"/>
            <a:ext cx="8229600" cy="4530725"/>
          </a:xfrm>
        </p:spPr>
        <p:txBody>
          <a:bodyPr/>
          <a:lstStyle/>
          <a:p>
            <a:pPr eaLnBrk="1" hangingPunct="1">
              <a:lnSpc>
                <a:spcPct val="150000"/>
              </a:lnSpc>
              <a:defRPr/>
            </a:pPr>
            <a:r>
              <a:rPr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升學：報考國內外相關研究所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證照：航空訂位系統、電子商務、航空品保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就業：地勤運務</a:t>
            </a:r>
            <a:r>
              <a:rPr kumimoji="0"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人員、空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服</a:t>
            </a:r>
            <a:r>
              <a:rPr kumimoji="0" lang="zh-TW" altLang="en-US" sz="28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人員、航務人員</a:t>
            </a:r>
            <a:endPara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0245" name="Picture 4" descr="EVA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468313" y="3499672"/>
            <a:ext cx="2519511" cy="3358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6" name="Picture 6" descr="CREW"/>
          <p:cNvPicPr>
            <a:picLocks noChangeAspect="1" noChangeArrowheads="1"/>
          </p:cNvPicPr>
          <p:nvPr/>
        </p:nvPicPr>
        <p:blipFill>
          <a:blip r:embed="rId3" cstate="print">
            <a:extLst/>
          </a:blip>
          <a:srcRect/>
          <a:stretch>
            <a:fillRect/>
          </a:stretch>
        </p:blipFill>
        <p:spPr bwMode="auto">
          <a:xfrm>
            <a:off x="5724525" y="3499672"/>
            <a:ext cx="2517605" cy="3358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47" name="Picture 7" descr="456999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3109914" y="3499672"/>
            <a:ext cx="2479732" cy="33710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63460" y="1124744"/>
            <a:ext cx="7423340" cy="4824536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zh-TW" altLang="en-US" sz="4200" b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系學會時間</a:t>
            </a:r>
            <a:endParaRPr lang="en-US" altLang="zh-TW" sz="4200" b="1" dirty="0">
              <a:solidFill>
                <a:srgbClr val="FFFF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eaLnBrk="1" hangingPunct="1">
              <a:lnSpc>
                <a:spcPct val="150000"/>
              </a:lnSpc>
              <a:defRPr/>
            </a:pPr>
            <a:endParaRPr kumimoji="0" lang="en-US" altLang="zh-TW" sz="28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kumimoji="0"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歡迎參加系學會</a:t>
            </a:r>
            <a:endParaRPr kumimoji="0"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kumimoji="0"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航空</a:t>
            </a:r>
            <a:r>
              <a:rPr kumimoji="0" lang="zh-TW" altLang="en-US" sz="3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系</a:t>
            </a:r>
            <a:r>
              <a:rPr kumimoji="0"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制服</a:t>
            </a:r>
            <a:endParaRPr kumimoji="0" lang="en-US" altLang="zh-TW" sz="3600" b="1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endParaRPr kumimoji="0" lang="zh-TW" altLang="en-US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endParaRPr kumimoji="0" lang="en-US" altLang="zh-TW" sz="2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4F58EFD2-5E01-4D61-93F4-431AC8BC12D9}" type="slidenum">
              <a:rPr kumimoji="0" lang="en-US" altLang="zh-TW" smtClean="0"/>
              <a:pPr eaLnBrk="1" hangingPunct="1">
                <a:defRPr/>
              </a:pPr>
              <a:t>31</a:t>
            </a:fld>
            <a:endParaRPr kumimoji="0"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1500" y="1916832"/>
            <a:ext cx="8229600" cy="3113956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系辦公室 管理大樓</a:t>
            </a: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5929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系主任黃千容 </a:t>
            </a: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3402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；</a:t>
            </a: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3404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系助賴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靖</a:t>
            </a: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亞姊姊</a:t>
            </a:r>
            <a:r>
              <a:rPr lang="zh-TW" altLang="en-US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 </a:t>
            </a: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3401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zh-TW" altLang="en-US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聯繫管道</a:t>
            </a:r>
            <a:r>
              <a:rPr lang="en-US" altLang="zh-TW" sz="40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: FB, Line……</a:t>
            </a: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  <a:hlinkClick r:id="rId2"/>
              </a:rPr>
              <a:t>https://dati.au.edu.tw/</a:t>
            </a:r>
            <a:endParaRPr lang="en-US" altLang="zh-TW" sz="4000" b="1" dirty="0" smtClean="0"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9409216E-F6EC-4823-92F8-C5807AE41A76}" type="slidenum">
              <a:rPr kumimoji="0" lang="en-US" altLang="zh-TW" smtClean="0"/>
              <a:pPr eaLnBrk="1" hangingPunct="1">
                <a:defRPr/>
              </a:pPr>
              <a:t>32</a:t>
            </a:fld>
            <a:endParaRPr kumimoji="0" lang="en-US" altLang="zh-TW" smtClean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14375" y="357188"/>
            <a:ext cx="7772400" cy="155964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 anchorCtr="1"/>
          <a:lstStyle/>
          <a:p>
            <a:pPr algn="ctr" eaLnBrk="1" hangingPunct="1">
              <a:defRPr/>
            </a:pPr>
            <a:r>
              <a:rPr lang="zh-TW" altLang="en-US" sz="48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微軟正黑體" panose="020B0604030504040204" pitchFamily="34" charset="-120"/>
                <a:cs typeface="+mj-cs"/>
              </a:rPr>
              <a:t>真理大學航空事業學系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選課教學</a:t>
            </a:r>
            <a:endParaRPr lang="zh-TW" altLang="en-US" dirty="0"/>
          </a:p>
        </p:txBody>
      </p:sp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285676"/>
            <a:ext cx="8640960" cy="5415162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9077115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48680"/>
            <a:ext cx="7978715" cy="5627306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34678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35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8220994" cy="5678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37473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620688"/>
            <a:ext cx="8014803" cy="5760640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922847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80" y="575964"/>
            <a:ext cx="8129744" cy="5667674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839706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38</a:t>
            </a:fld>
            <a:endParaRPr lang="en-US" altLang="zh-TW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0357"/>
            <a:ext cx="8511878" cy="591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22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39</a:t>
            </a:fld>
            <a:endParaRPr lang="en-US" altLang="zh-TW"/>
          </a:p>
        </p:txBody>
      </p:sp>
      <p:pic>
        <p:nvPicPr>
          <p:cNvPr id="7" name="內容版面配置區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392" y="415369"/>
            <a:ext cx="8155408" cy="5828269"/>
          </a:xfrm>
        </p:spPr>
      </p:pic>
    </p:spTree>
    <p:extLst>
      <p:ext uri="{BB962C8B-B14F-4D97-AF65-F5344CB8AC3E}">
        <p14:creationId xmlns:p14="http://schemas.microsoft.com/office/powerpoint/2010/main" val="11914267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918939"/>
          </a:xfrm>
        </p:spPr>
        <p:txBody>
          <a:bodyPr/>
          <a:lstStyle/>
          <a:p>
            <a:r>
              <a:rPr lang="en-US" altLang="zh-TW" dirty="0" smtClean="0"/>
              <a:t>Q &amp; A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4430117"/>
          </a:xfrm>
        </p:spPr>
        <p:txBody>
          <a:bodyPr/>
          <a:lstStyle/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一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宿舍申請及校外住宿資訊與校園安全問題。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二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企業實習問題與機會。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三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學校是否提供工讀機會。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四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申請獎學金與出國學習機會。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五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學生課堂出席狀況，家長如何得知。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六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修課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選課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問題與課業輔導。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七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課程規劃方面。</a:t>
            </a:r>
          </a:p>
          <a:p>
            <a:pPr marL="0" indent="0" eaLnBrk="1" hangingPunct="1">
              <a:buNone/>
              <a:defRPr/>
            </a:pP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八</a:t>
            </a:r>
            <a:r>
              <a:rPr kumimoji="0" lang="en-US" altLang="zh-TW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0" lang="zh-TW" altLang="en-US" sz="28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   關懷輔導方面。</a:t>
            </a: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189D35-A0B0-4296-A43F-EA8DB22541CD}" type="slidenum">
              <a:rPr lang="en-US" altLang="zh-TW" smtClean="0"/>
              <a:pPr>
                <a:defRPr/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8905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71500" y="1628775"/>
            <a:ext cx="8229600" cy="3402013"/>
          </a:xfrm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  <a:defRPr/>
            </a:pPr>
            <a:r>
              <a:rPr lang="en-US" altLang="zh-TW" sz="4200" b="1" i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Thank you for your </a:t>
            </a:r>
            <a:r>
              <a:rPr lang="en-US" altLang="zh-TW" sz="4200" b="1" i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attention</a:t>
            </a:r>
            <a:endParaRPr lang="en-US" altLang="zh-TW" sz="4200" b="1" i="1" dirty="0">
              <a:solidFill>
                <a:srgbClr val="FFFFCC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+mj-cs"/>
            </a:endParaRPr>
          </a:p>
          <a:p>
            <a:pPr marL="0" indent="0" algn="ctr">
              <a:buFont typeface="Wingdings" panose="05000000000000000000" pitchFamily="2" charset="2"/>
              <a:buNone/>
              <a:defRPr/>
            </a:pPr>
            <a:r>
              <a:rPr lang="en-US" altLang="zh-TW" sz="4200" b="1" i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Ladies and Gentlemen, </a:t>
            </a:r>
            <a:br>
              <a:rPr lang="en-US" altLang="zh-TW" sz="4200" b="1" i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</a:br>
            <a:r>
              <a:rPr lang="en-US" altLang="zh-TW" sz="4200" b="1" i="1" dirty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We are ready for </a:t>
            </a:r>
            <a:r>
              <a:rPr lang="en-US" altLang="zh-TW" sz="4200" b="1" i="1" dirty="0" smtClean="0">
                <a:solidFill>
                  <a:srgbClr val="FFFF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j-cs"/>
              </a:rPr>
              <a:t>take-off!</a:t>
            </a:r>
            <a:endParaRPr lang="zh-TW" altLang="en-US" i="1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defRPr/>
            </a:pPr>
            <a:fld id="{B74340AC-C678-4433-9B84-8899233B3D94}" type="slidenum">
              <a:rPr kumimoji="0" lang="en-US" altLang="zh-TW" smtClean="0"/>
              <a:pPr eaLnBrk="1" hangingPunct="1">
                <a:defRPr/>
              </a:pPr>
              <a:t>41</a:t>
            </a:fld>
            <a:endParaRPr kumimoji="0" lang="en-US" altLang="zh-TW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rtain Call">
  <a:themeElements>
    <a:clrScheme name="Curtain Call 1">
      <a:dk1>
        <a:srgbClr val="602000"/>
      </a:dk1>
      <a:lt1>
        <a:srgbClr val="FFFFFF"/>
      </a:lt1>
      <a:dk2>
        <a:srgbClr val="800000"/>
      </a:dk2>
      <a:lt2>
        <a:srgbClr val="FFFFCC"/>
      </a:lt2>
      <a:accent1>
        <a:srgbClr val="FF3300"/>
      </a:accent1>
      <a:accent2>
        <a:srgbClr val="000000"/>
      </a:accent2>
      <a:accent3>
        <a:srgbClr val="C0AAAA"/>
      </a:accent3>
      <a:accent4>
        <a:srgbClr val="DADADA"/>
      </a:accent4>
      <a:accent5>
        <a:srgbClr val="FFADAA"/>
      </a:accent5>
      <a:accent6>
        <a:srgbClr val="000000"/>
      </a:accent6>
      <a:hlink>
        <a:srgbClr val="EBF25A"/>
      </a:hlink>
      <a:folHlink>
        <a:srgbClr val="F2AA68"/>
      </a:folHlink>
    </a:clrScheme>
    <a:fontScheme name="Curtain Call">
      <a:majorFont>
        <a:latin typeface="Tahoma"/>
        <a:ea typeface="新細明體"/>
        <a:cs typeface=""/>
      </a:majorFont>
      <a:minorFont>
        <a:latin typeface="Tahom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Curtain Call 1">
        <a:dk1>
          <a:srgbClr val="602000"/>
        </a:dk1>
        <a:lt1>
          <a:srgbClr val="FFFFFF"/>
        </a:lt1>
        <a:dk2>
          <a:srgbClr val="800000"/>
        </a:dk2>
        <a:lt2>
          <a:srgbClr val="FFFFCC"/>
        </a:lt2>
        <a:accent1>
          <a:srgbClr val="FF3300"/>
        </a:accent1>
        <a:accent2>
          <a:srgbClr val="000000"/>
        </a:accent2>
        <a:accent3>
          <a:srgbClr val="C0AAAA"/>
        </a:accent3>
        <a:accent4>
          <a:srgbClr val="DADADA"/>
        </a:accent4>
        <a:accent5>
          <a:srgbClr val="FFADAA"/>
        </a:accent5>
        <a:accent6>
          <a:srgbClr val="000000"/>
        </a:accent6>
        <a:hlink>
          <a:srgbClr val="EBF25A"/>
        </a:hlink>
        <a:folHlink>
          <a:srgbClr val="F2AA6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2">
        <a:dk1>
          <a:srgbClr val="000066"/>
        </a:dk1>
        <a:lt1>
          <a:srgbClr val="FFFFFF"/>
        </a:lt1>
        <a:dk2>
          <a:srgbClr val="000099"/>
        </a:dk2>
        <a:lt2>
          <a:srgbClr val="D8F6F8"/>
        </a:lt2>
        <a:accent1>
          <a:srgbClr val="0099FF"/>
        </a:accent1>
        <a:accent2>
          <a:srgbClr val="00003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34"/>
        </a:accent6>
        <a:hlink>
          <a:srgbClr val="DDD925"/>
        </a:hlink>
        <a:folHlink>
          <a:srgbClr val="72C6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3">
        <a:dk1>
          <a:srgbClr val="4C3D57"/>
        </a:dk1>
        <a:lt1>
          <a:srgbClr val="FFFFFF"/>
        </a:lt1>
        <a:dk2>
          <a:srgbClr val="660066"/>
        </a:dk2>
        <a:lt2>
          <a:srgbClr val="FDFBE3"/>
        </a:lt2>
        <a:accent1>
          <a:srgbClr val="976C9E"/>
        </a:accent1>
        <a:accent2>
          <a:srgbClr val="1E1822"/>
        </a:accent2>
        <a:accent3>
          <a:srgbClr val="B8AAB8"/>
        </a:accent3>
        <a:accent4>
          <a:srgbClr val="DADADA"/>
        </a:accent4>
        <a:accent5>
          <a:srgbClr val="C9BACC"/>
        </a:accent5>
        <a:accent6>
          <a:srgbClr val="1A151E"/>
        </a:accent6>
        <a:hlink>
          <a:srgbClr val="D8C460"/>
        </a:hlink>
        <a:folHlink>
          <a:srgbClr val="C3C2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4">
        <a:dk1>
          <a:srgbClr val="334D3F"/>
        </a:dk1>
        <a:lt1>
          <a:srgbClr val="FFFFFF"/>
        </a:lt1>
        <a:dk2>
          <a:srgbClr val="008000"/>
        </a:dk2>
        <a:lt2>
          <a:srgbClr val="D3F1DB"/>
        </a:lt2>
        <a:accent1>
          <a:srgbClr val="4A6D84"/>
        </a:accent1>
        <a:accent2>
          <a:srgbClr val="213329"/>
        </a:accent2>
        <a:accent3>
          <a:srgbClr val="AAC0AA"/>
        </a:accent3>
        <a:accent4>
          <a:srgbClr val="DADADA"/>
        </a:accent4>
        <a:accent5>
          <a:srgbClr val="B1BAC2"/>
        </a:accent5>
        <a:accent6>
          <a:srgbClr val="1D2D24"/>
        </a:accent6>
        <a:hlink>
          <a:srgbClr val="F0B100"/>
        </a:hlink>
        <a:folHlink>
          <a:srgbClr val="C3710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5">
        <a:dk1>
          <a:srgbClr val="566858"/>
        </a:dk1>
        <a:lt1>
          <a:srgbClr val="FFFFFF"/>
        </a:lt1>
        <a:dk2>
          <a:srgbClr val="6D8771"/>
        </a:dk2>
        <a:lt2>
          <a:srgbClr val="ECECB2"/>
        </a:lt2>
        <a:accent1>
          <a:srgbClr val="76A571"/>
        </a:accent1>
        <a:accent2>
          <a:srgbClr val="465648"/>
        </a:accent2>
        <a:accent3>
          <a:srgbClr val="BAC3BB"/>
        </a:accent3>
        <a:accent4>
          <a:srgbClr val="DADADA"/>
        </a:accent4>
        <a:accent5>
          <a:srgbClr val="BDCFBB"/>
        </a:accent5>
        <a:accent6>
          <a:srgbClr val="3F4D40"/>
        </a:accent6>
        <a:hlink>
          <a:srgbClr val="FFDC0B"/>
        </a:hlink>
        <a:folHlink>
          <a:srgbClr val="FC991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6">
        <a:dk1>
          <a:srgbClr val="0A6866"/>
        </a:dk1>
        <a:lt1>
          <a:srgbClr val="FFFFFF"/>
        </a:lt1>
        <a:dk2>
          <a:srgbClr val="0D8784"/>
        </a:dk2>
        <a:lt2>
          <a:srgbClr val="B8DEC6"/>
        </a:lt2>
        <a:accent1>
          <a:srgbClr val="3C7652"/>
        </a:accent1>
        <a:accent2>
          <a:srgbClr val="005250"/>
        </a:accent2>
        <a:accent3>
          <a:srgbClr val="AAC3C2"/>
        </a:accent3>
        <a:accent4>
          <a:srgbClr val="DADADA"/>
        </a:accent4>
        <a:accent5>
          <a:srgbClr val="AFBDB3"/>
        </a:accent5>
        <a:accent6>
          <a:srgbClr val="004948"/>
        </a:accent6>
        <a:hlink>
          <a:srgbClr val="00E0A5"/>
        </a:hlink>
        <a:folHlink>
          <a:srgbClr val="00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7">
        <a:dk1>
          <a:srgbClr val="50688C"/>
        </a:dk1>
        <a:lt1>
          <a:srgbClr val="FFFFFF"/>
        </a:lt1>
        <a:dk2>
          <a:srgbClr val="6E87AC"/>
        </a:dk2>
        <a:lt2>
          <a:srgbClr val="FFFFFF"/>
        </a:lt2>
        <a:accent1>
          <a:srgbClr val="376EA5"/>
        </a:accent1>
        <a:accent2>
          <a:srgbClr val="445876"/>
        </a:accent2>
        <a:accent3>
          <a:srgbClr val="BAC3D2"/>
        </a:accent3>
        <a:accent4>
          <a:srgbClr val="DADADA"/>
        </a:accent4>
        <a:accent5>
          <a:srgbClr val="AEBACF"/>
        </a:accent5>
        <a:accent6>
          <a:srgbClr val="3D4F6A"/>
        </a:accent6>
        <a:hlink>
          <a:srgbClr val="66C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rtain Call 8">
        <a:dk1>
          <a:srgbClr val="000000"/>
        </a:dk1>
        <a:lt1>
          <a:srgbClr val="DDDCC5"/>
        </a:lt1>
        <a:dk2>
          <a:srgbClr val="000000"/>
        </a:dk2>
        <a:lt2>
          <a:srgbClr val="C9C6A5"/>
        </a:lt2>
        <a:accent1>
          <a:srgbClr val="C0C0C0"/>
        </a:accent1>
        <a:accent2>
          <a:srgbClr val="B0AC90"/>
        </a:accent2>
        <a:accent3>
          <a:srgbClr val="EBEBDF"/>
        </a:accent3>
        <a:accent4>
          <a:srgbClr val="000000"/>
        </a:accent4>
        <a:accent5>
          <a:srgbClr val="DCDCDC"/>
        </a:accent5>
        <a:accent6>
          <a:srgbClr val="9F9B82"/>
        </a:accent6>
        <a:hlink>
          <a:srgbClr val="666699"/>
        </a:hlink>
        <a:folHlink>
          <a:srgbClr val="905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rtain Call 9">
        <a:dk1>
          <a:srgbClr val="000000"/>
        </a:dk1>
        <a:lt1>
          <a:srgbClr val="FFFFFF"/>
        </a:lt1>
        <a:dk2>
          <a:srgbClr val="000099"/>
        </a:dk2>
        <a:lt2>
          <a:srgbClr val="DDDDDD"/>
        </a:lt2>
        <a:accent1>
          <a:srgbClr val="C6D4D4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DFE6E6"/>
        </a:accent5>
        <a:accent6>
          <a:srgbClr val="AEAEAE"/>
        </a:accent6>
        <a:hlink>
          <a:srgbClr val="6600FF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Curtain Call</Template>
  <TotalTime>18853</TotalTime>
  <Words>1125</Words>
  <Application>Microsoft Office PowerPoint</Application>
  <PresentationFormat>如螢幕大小 (4:3)</PresentationFormat>
  <Paragraphs>239</Paragraphs>
  <Slides>41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41</vt:i4>
      </vt:variant>
    </vt:vector>
  </HeadingPairs>
  <TitlesOfParts>
    <vt:vector size="51" baseType="lpstr">
      <vt:lpstr>Academy Engraved LET</vt:lpstr>
      <vt:lpstr>SimHei</vt:lpstr>
      <vt:lpstr>微軟正黑體</vt:lpstr>
      <vt:lpstr>新細明體</vt:lpstr>
      <vt:lpstr>標楷體</vt:lpstr>
      <vt:lpstr>Arial</vt:lpstr>
      <vt:lpstr>Tahoma</vt:lpstr>
      <vt:lpstr>Wingdings</vt:lpstr>
      <vt:lpstr>Wingdings 2</vt:lpstr>
      <vt:lpstr>Curtain Call</vt:lpstr>
      <vt:lpstr>PowerPoint 簡報</vt:lpstr>
      <vt:lpstr>PowerPoint 簡報</vt:lpstr>
      <vt:lpstr>Fly with us</vt:lpstr>
      <vt:lpstr>穩紮穩打，夢想抵達</vt:lpstr>
      <vt:lpstr>教學與實務並重</vt:lpstr>
      <vt:lpstr>精進外語，與國際接軌</vt:lpstr>
      <vt:lpstr>四年課程規劃表</vt:lpstr>
      <vt:lpstr>大 一 課 程 規 劃</vt:lpstr>
      <vt:lpstr>大 二 課 程 規 劃</vt:lpstr>
      <vt:lpstr>大 三 課 程 規 劃</vt:lpstr>
      <vt:lpstr>大 四 課 程 規 劃</vt:lpstr>
      <vt:lpstr>畢業學分</vt:lpstr>
      <vt:lpstr>畢業學分</vt:lpstr>
      <vt:lpstr>校外實務實習</vt:lpstr>
      <vt:lpstr>選課須知</vt:lpstr>
      <vt:lpstr>選課須知</vt:lpstr>
      <vt:lpstr>選課須知</vt:lpstr>
      <vt:lpstr>請假辦法 </vt:lpstr>
      <vt:lpstr>機車停放</vt:lpstr>
      <vt:lpstr>學校圖書館使用</vt:lpstr>
      <vt:lpstr>PowerPoint 簡報</vt:lpstr>
      <vt:lpstr>9月11日新生定向教育</vt:lpstr>
      <vt:lpstr>體檢時間</vt:lpstr>
      <vt:lpstr>PowerPoint 簡報</vt:lpstr>
      <vt:lpstr>交通</vt:lpstr>
      <vt:lpstr>生活</vt:lpstr>
      <vt:lpstr>PowerPoint 簡報</vt:lpstr>
      <vt:lpstr>多元活動，訓練領導統御</vt:lpstr>
      <vt:lpstr>各式社團，等你參加</vt:lpstr>
      <vt:lpstr>真理航空，給你一對真的會飛的翅膀</vt:lpstr>
      <vt:lpstr>PowerPoint 簡報</vt:lpstr>
      <vt:lpstr>PowerPoint 簡報</vt:lpstr>
      <vt:lpstr>選課教學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Q &amp; A</vt:lpstr>
      <vt:lpstr>PowerPoint 簡報</vt:lpstr>
    </vt:vector>
  </TitlesOfParts>
  <Company>MTAU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航空事業學系</dc:title>
  <dc:creator>XW4400_SOURCE</dc:creator>
  <cp:lastModifiedBy>AU</cp:lastModifiedBy>
  <cp:revision>157</cp:revision>
  <dcterms:created xsi:type="dcterms:W3CDTF">2018-03-15T02:29:40Z</dcterms:created>
  <dcterms:modified xsi:type="dcterms:W3CDTF">2020-08-29T03:57:27Z</dcterms:modified>
</cp:coreProperties>
</file>